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rimo Bold" panose="020B0604020202020204" charset="0"/>
      <p:regular r:id="rId19"/>
    </p:embeddedFont>
    <p:embeddedFont>
      <p:font typeface="Calibri" panose="020F0502020204030204" pitchFamily="34" charset="0"/>
      <p:regular r:id="rId20"/>
      <p:bold r:id="rId21"/>
      <p:italic r:id="rId22"/>
      <p:boldItalic r:id="rId23"/>
    </p:embeddedFont>
    <p:embeddedFont>
      <p:font typeface="Canva Sans" panose="020B0604020202020204" charset="0"/>
      <p:regular r:id="rId24"/>
    </p:embeddedFont>
    <p:embeddedFont>
      <p:font typeface="Crimson Pro" panose="020B0604020202020204" charset="0"/>
      <p:regular r:id="rId25"/>
    </p:embeddedFont>
    <p:embeddedFont>
      <p:font typeface="Crimson Pro Bold" panose="020B0604020202020204" charset="0"/>
      <p:regular r:id="rId26"/>
    </p:embeddedFont>
    <p:embeddedFont>
      <p:font typeface="Crimson Pro Bold Italics" panose="020B0604020202020204" charset="0"/>
      <p:regular r:id="rId27"/>
    </p:embeddedFont>
    <p:embeddedFont>
      <p:font typeface="Paytone One"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260"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7DF"/>
        </a:solidFill>
        <a:effectLst/>
      </p:bgPr>
    </p:bg>
    <p:spTree>
      <p:nvGrpSpPr>
        <p:cNvPr id="1" name=""/>
        <p:cNvGrpSpPr/>
        <p:nvPr/>
      </p:nvGrpSpPr>
      <p:grpSpPr>
        <a:xfrm>
          <a:off x="0" y="0"/>
          <a:ext cx="0" cy="0"/>
          <a:chOff x="0" y="0"/>
          <a:chExt cx="0" cy="0"/>
        </a:xfrm>
      </p:grpSpPr>
      <p:sp>
        <p:nvSpPr>
          <p:cNvPr id="2" name="Freeform 2"/>
          <p:cNvSpPr/>
          <p:nvPr/>
        </p:nvSpPr>
        <p:spPr>
          <a:xfrm rot="-1681109">
            <a:off x="-981226" y="75110"/>
            <a:ext cx="5936744" cy="1907179"/>
          </a:xfrm>
          <a:custGeom>
            <a:avLst/>
            <a:gdLst/>
            <a:ahLst/>
            <a:cxnLst/>
            <a:rect l="l" t="t" r="r" b="b"/>
            <a:pathLst>
              <a:path w="5936744" h="1907179">
                <a:moveTo>
                  <a:pt x="0" y="0"/>
                </a:moveTo>
                <a:lnTo>
                  <a:pt x="5936744" y="0"/>
                </a:lnTo>
                <a:lnTo>
                  <a:pt x="5936744" y="1907180"/>
                </a:lnTo>
                <a:lnTo>
                  <a:pt x="0" y="19071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485535">
            <a:off x="14452611" y="-52035"/>
            <a:ext cx="5936744" cy="1907179"/>
          </a:xfrm>
          <a:custGeom>
            <a:avLst/>
            <a:gdLst/>
            <a:ahLst/>
            <a:cxnLst/>
            <a:rect l="l" t="t" r="r" b="b"/>
            <a:pathLst>
              <a:path w="5936744" h="1907179">
                <a:moveTo>
                  <a:pt x="0" y="0"/>
                </a:moveTo>
                <a:lnTo>
                  <a:pt x="5936744" y="0"/>
                </a:lnTo>
                <a:lnTo>
                  <a:pt x="5936744" y="1907179"/>
                </a:lnTo>
                <a:lnTo>
                  <a:pt x="0" y="19071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408199">
            <a:off x="12749355" y="9136161"/>
            <a:ext cx="8217354" cy="2486514"/>
            <a:chOff x="0" y="0"/>
            <a:chExt cx="1530497" cy="463118"/>
          </a:xfrm>
        </p:grpSpPr>
        <p:sp>
          <p:nvSpPr>
            <p:cNvPr id="5" name="Freeform 5"/>
            <p:cNvSpPr/>
            <p:nvPr/>
          </p:nvSpPr>
          <p:spPr>
            <a:xfrm>
              <a:off x="0" y="0"/>
              <a:ext cx="1530497" cy="463118"/>
            </a:xfrm>
            <a:custGeom>
              <a:avLst/>
              <a:gdLst/>
              <a:ahLst/>
              <a:cxnLst/>
              <a:rect l="l" t="t" r="r" b="b"/>
              <a:pathLst>
                <a:path w="1530497" h="463118">
                  <a:moveTo>
                    <a:pt x="765249" y="0"/>
                  </a:moveTo>
                  <a:cubicBezTo>
                    <a:pt x="342614" y="0"/>
                    <a:pt x="0" y="103672"/>
                    <a:pt x="0" y="231559"/>
                  </a:cubicBezTo>
                  <a:cubicBezTo>
                    <a:pt x="0" y="359445"/>
                    <a:pt x="342614" y="463118"/>
                    <a:pt x="765249" y="463118"/>
                  </a:cubicBezTo>
                  <a:cubicBezTo>
                    <a:pt x="1187884" y="463118"/>
                    <a:pt x="1530497" y="359445"/>
                    <a:pt x="1530497" y="231559"/>
                  </a:cubicBezTo>
                  <a:cubicBezTo>
                    <a:pt x="1530497" y="103672"/>
                    <a:pt x="1187884" y="0"/>
                    <a:pt x="765249" y="0"/>
                  </a:cubicBezTo>
                  <a:close/>
                </a:path>
              </a:pathLst>
            </a:custGeom>
            <a:solidFill>
              <a:srgbClr val="AF3222"/>
            </a:solidFill>
          </p:spPr>
        </p:sp>
        <p:sp>
          <p:nvSpPr>
            <p:cNvPr id="6" name="TextBox 6"/>
            <p:cNvSpPr txBox="1"/>
            <p:nvPr/>
          </p:nvSpPr>
          <p:spPr>
            <a:xfrm>
              <a:off x="143484" y="-4208"/>
              <a:ext cx="1243529" cy="423908"/>
            </a:xfrm>
            <a:prstGeom prst="rect">
              <a:avLst/>
            </a:prstGeom>
          </p:spPr>
          <p:txBody>
            <a:bodyPr lIns="50800" tIns="50800" rIns="50800" bIns="50800" rtlCol="0" anchor="ctr"/>
            <a:lstStyle/>
            <a:p>
              <a:pPr algn="ctr">
                <a:lnSpc>
                  <a:spcPts val="3499"/>
                </a:lnSpc>
              </a:pPr>
              <a:endParaRPr/>
            </a:p>
          </p:txBody>
        </p:sp>
      </p:grpSp>
      <p:grpSp>
        <p:nvGrpSpPr>
          <p:cNvPr id="7" name="Group 7"/>
          <p:cNvGrpSpPr/>
          <p:nvPr/>
        </p:nvGrpSpPr>
        <p:grpSpPr>
          <a:xfrm rot="417065">
            <a:off x="-3378775" y="8954182"/>
            <a:ext cx="8968404" cy="2850472"/>
            <a:chOff x="0" y="0"/>
            <a:chExt cx="1670382" cy="530906"/>
          </a:xfrm>
        </p:grpSpPr>
        <p:sp>
          <p:nvSpPr>
            <p:cNvPr id="8" name="Freeform 8"/>
            <p:cNvSpPr/>
            <p:nvPr/>
          </p:nvSpPr>
          <p:spPr>
            <a:xfrm>
              <a:off x="0" y="0"/>
              <a:ext cx="1670382" cy="530906"/>
            </a:xfrm>
            <a:custGeom>
              <a:avLst/>
              <a:gdLst/>
              <a:ahLst/>
              <a:cxnLst/>
              <a:rect l="l" t="t" r="r" b="b"/>
              <a:pathLst>
                <a:path w="1670382" h="530906">
                  <a:moveTo>
                    <a:pt x="835191" y="0"/>
                  </a:moveTo>
                  <a:cubicBezTo>
                    <a:pt x="373928" y="0"/>
                    <a:pt x="0" y="118847"/>
                    <a:pt x="0" y="265453"/>
                  </a:cubicBezTo>
                  <a:cubicBezTo>
                    <a:pt x="0" y="412058"/>
                    <a:pt x="373928" y="530906"/>
                    <a:pt x="835191" y="530906"/>
                  </a:cubicBezTo>
                  <a:cubicBezTo>
                    <a:pt x="1296454" y="530906"/>
                    <a:pt x="1670382" y="412058"/>
                    <a:pt x="1670382" y="265453"/>
                  </a:cubicBezTo>
                  <a:cubicBezTo>
                    <a:pt x="1670382" y="118847"/>
                    <a:pt x="1296454" y="0"/>
                    <a:pt x="835191" y="0"/>
                  </a:cubicBezTo>
                  <a:close/>
                </a:path>
              </a:pathLst>
            </a:custGeom>
            <a:solidFill>
              <a:srgbClr val="AF3222"/>
            </a:solidFill>
          </p:spPr>
        </p:sp>
        <p:sp>
          <p:nvSpPr>
            <p:cNvPr id="9" name="TextBox 9"/>
            <p:cNvSpPr txBox="1"/>
            <p:nvPr/>
          </p:nvSpPr>
          <p:spPr>
            <a:xfrm>
              <a:off x="156598" y="2147"/>
              <a:ext cx="1357185" cy="478986"/>
            </a:xfrm>
            <a:prstGeom prst="rect">
              <a:avLst/>
            </a:prstGeom>
          </p:spPr>
          <p:txBody>
            <a:bodyPr lIns="50800" tIns="50800" rIns="50800" bIns="50800" rtlCol="0" anchor="ctr"/>
            <a:lstStyle/>
            <a:p>
              <a:pPr algn="ctr">
                <a:lnSpc>
                  <a:spcPts val="3499"/>
                </a:lnSpc>
              </a:pPr>
              <a:endParaRPr/>
            </a:p>
          </p:txBody>
        </p:sp>
      </p:grpSp>
      <p:sp>
        <p:nvSpPr>
          <p:cNvPr id="10" name="TextBox 10"/>
          <p:cNvSpPr txBox="1"/>
          <p:nvPr/>
        </p:nvSpPr>
        <p:spPr>
          <a:xfrm>
            <a:off x="4032856" y="3745111"/>
            <a:ext cx="10521344" cy="2769989"/>
          </a:xfrm>
          <a:prstGeom prst="rect">
            <a:avLst/>
          </a:prstGeom>
        </p:spPr>
        <p:txBody>
          <a:bodyPr wrap="square" lIns="0" tIns="0" rIns="0" bIns="0" rtlCol="0" anchor="t">
            <a:spAutoFit/>
          </a:bodyPr>
          <a:lstStyle/>
          <a:p>
            <a:pPr algn="ctr"/>
            <a:r>
              <a:rPr lang="en-US" sz="9000" dirty="0">
                <a:solidFill>
                  <a:srgbClr val="3D1E08"/>
                </a:solidFill>
                <a:latin typeface="Paytone One"/>
                <a:ea typeface="Paytone One"/>
                <a:cs typeface="Paytone One"/>
                <a:sym typeface="Paytone One"/>
              </a:rPr>
              <a:t>DTA301 </a:t>
            </a:r>
            <a:br>
              <a:rPr lang="en-US" sz="9000" dirty="0">
                <a:solidFill>
                  <a:srgbClr val="3D1E08"/>
                </a:solidFill>
                <a:latin typeface="Paytone One"/>
                <a:ea typeface="Paytone One"/>
                <a:cs typeface="Paytone One"/>
                <a:sym typeface="Paytone One"/>
              </a:rPr>
            </a:br>
            <a:r>
              <a:rPr lang="en-US" sz="9000" dirty="0">
                <a:solidFill>
                  <a:srgbClr val="3D1E08"/>
                </a:solidFill>
                <a:latin typeface="Paytone One"/>
                <a:ea typeface="Paytone One"/>
                <a:cs typeface="Paytone One"/>
                <a:sym typeface="Paytone One"/>
              </a:rPr>
              <a:t>PROJECT</a:t>
            </a:r>
          </a:p>
        </p:txBody>
      </p:sp>
      <p:sp>
        <p:nvSpPr>
          <p:cNvPr id="11" name="TextBox 11"/>
          <p:cNvSpPr txBox="1"/>
          <p:nvPr/>
        </p:nvSpPr>
        <p:spPr>
          <a:xfrm>
            <a:off x="803262" y="7156849"/>
            <a:ext cx="17203389" cy="1730012"/>
          </a:xfrm>
          <a:prstGeom prst="rect">
            <a:avLst/>
          </a:prstGeom>
        </p:spPr>
        <p:txBody>
          <a:bodyPr lIns="0" tIns="0" rIns="0" bIns="0" rtlCol="0" anchor="t">
            <a:spAutoFit/>
          </a:bodyPr>
          <a:lstStyle/>
          <a:p>
            <a:pPr algn="ctr">
              <a:lnSpc>
                <a:spcPts val="8648"/>
              </a:lnSpc>
            </a:pPr>
            <a:r>
              <a:rPr lang="en-US" sz="6177">
                <a:solidFill>
                  <a:srgbClr val="63381B"/>
                </a:solidFill>
                <a:latin typeface="Paytone One"/>
                <a:ea typeface="Paytone One"/>
                <a:cs typeface="Paytone One"/>
                <a:sym typeface="Paytone One"/>
              </a:rPr>
              <a:t>IN-DEPTH ANALYSIS OF</a:t>
            </a:r>
          </a:p>
          <a:p>
            <a:pPr algn="ctr">
              <a:lnSpc>
                <a:spcPts val="8648"/>
              </a:lnSpc>
            </a:pPr>
            <a:r>
              <a:rPr lang="en-US" sz="6177">
                <a:solidFill>
                  <a:srgbClr val="63381B"/>
                </a:solidFill>
                <a:latin typeface="Paytone One"/>
                <a:ea typeface="Paytone One"/>
                <a:cs typeface="Paytone One"/>
                <a:sym typeface="Paytone One"/>
              </a:rPr>
              <a:t> Data Professions</a:t>
            </a:r>
          </a:p>
        </p:txBody>
      </p:sp>
      <p:sp>
        <p:nvSpPr>
          <p:cNvPr id="12" name="Freeform 12"/>
          <p:cNvSpPr/>
          <p:nvPr/>
        </p:nvSpPr>
        <p:spPr>
          <a:xfrm>
            <a:off x="4975320" y="-3016866"/>
            <a:ext cx="8337360" cy="6555249"/>
          </a:xfrm>
          <a:custGeom>
            <a:avLst/>
            <a:gdLst/>
            <a:ahLst/>
            <a:cxnLst/>
            <a:rect l="l" t="t" r="r" b="b"/>
            <a:pathLst>
              <a:path w="8337360" h="6555249">
                <a:moveTo>
                  <a:pt x="0" y="0"/>
                </a:moveTo>
                <a:lnTo>
                  <a:pt x="8337360" y="0"/>
                </a:lnTo>
                <a:lnTo>
                  <a:pt x="8337360" y="6555249"/>
                </a:lnTo>
                <a:lnTo>
                  <a:pt x="0" y="65552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7DF"/>
        </a:solidFill>
        <a:effectLst/>
      </p:bgPr>
    </p:bg>
    <p:spTree>
      <p:nvGrpSpPr>
        <p:cNvPr id="1" name=""/>
        <p:cNvGrpSpPr/>
        <p:nvPr/>
      </p:nvGrpSpPr>
      <p:grpSpPr>
        <a:xfrm>
          <a:off x="0" y="0"/>
          <a:ext cx="0" cy="0"/>
          <a:chOff x="0" y="0"/>
          <a:chExt cx="0" cy="0"/>
        </a:xfrm>
      </p:grpSpPr>
      <p:sp>
        <p:nvSpPr>
          <p:cNvPr id="2" name="Freeform 2"/>
          <p:cNvSpPr/>
          <p:nvPr/>
        </p:nvSpPr>
        <p:spPr>
          <a:xfrm>
            <a:off x="15870263" y="526751"/>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80331" y="966297"/>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4" name="Table 4"/>
          <p:cNvGraphicFramePr>
            <a:graphicFrameLocks noGrp="1"/>
          </p:cNvGraphicFramePr>
          <p:nvPr/>
        </p:nvGraphicFramePr>
        <p:xfrm>
          <a:off x="0" y="966247"/>
          <a:ext cx="18288000" cy="9221274"/>
        </p:xfrm>
        <a:graphic>
          <a:graphicData uri="http://schemas.openxmlformats.org/drawingml/2006/table">
            <a:tbl>
              <a:tblPr/>
              <a:tblGrid>
                <a:gridCol w="8769073">
                  <a:extLst>
                    <a:ext uri="{9D8B030D-6E8A-4147-A177-3AD203B41FA5}">
                      <a16:colId xmlns:a16="http://schemas.microsoft.com/office/drawing/2014/main" val="20000"/>
                    </a:ext>
                  </a:extLst>
                </a:gridCol>
                <a:gridCol w="9518927">
                  <a:extLst>
                    <a:ext uri="{9D8B030D-6E8A-4147-A177-3AD203B41FA5}">
                      <a16:colId xmlns:a16="http://schemas.microsoft.com/office/drawing/2014/main" val="20001"/>
                    </a:ext>
                  </a:extLst>
                </a:gridCol>
              </a:tblGrid>
              <a:tr h="753588">
                <a:tc>
                  <a:txBody>
                    <a:bodyPr/>
                    <a:lstStyle/>
                    <a:p>
                      <a:pPr algn="ctr">
                        <a:lnSpc>
                          <a:spcPts val="4619"/>
                        </a:lnSpc>
                        <a:spcBef>
                          <a:spcPct val="0"/>
                        </a:spcBef>
                        <a:defRPr/>
                      </a:pPr>
                      <a:r>
                        <a:rPr lang="en-US" sz="3299" b="1">
                          <a:solidFill>
                            <a:srgbClr val="E14235"/>
                          </a:solidFill>
                          <a:latin typeface="Crimson Pro Bold"/>
                          <a:ea typeface="Crimson Pro Bold"/>
                          <a:cs typeface="Crimson Pro Bold"/>
                          <a:sym typeface="Crimson Pro Bold"/>
                        </a:rPr>
                        <a:t>Country Distribution</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ctr">
                        <a:lnSpc>
                          <a:spcPts val="4619"/>
                        </a:lnSpc>
                        <a:spcBef>
                          <a:spcPct val="0"/>
                        </a:spcBef>
                        <a:defRPr/>
                      </a:pPr>
                      <a:r>
                        <a:rPr lang="en-US" sz="3299" b="1">
                          <a:solidFill>
                            <a:srgbClr val="E14235"/>
                          </a:solidFill>
                          <a:latin typeface="Crimson Pro Bold"/>
                          <a:ea typeface="Crimson Pro Bold"/>
                          <a:cs typeface="Crimson Pro Bold"/>
                          <a:sym typeface="Crimson Pro Bold"/>
                        </a:rPr>
                        <a:t>Education Level Distribution</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982411">
                <a:tc>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11535">
                <a:tc rowSpan="2">
                  <a:txBody>
                    <a:bodyPr/>
                    <a:lstStyle/>
                    <a:p>
                      <a:pPr marL="0" lvl="0" indent="0" algn="ctr">
                        <a:lnSpc>
                          <a:spcPts val="2800"/>
                        </a:lnSpc>
                        <a:spcBef>
                          <a:spcPct val="0"/>
                        </a:spcBef>
                        <a:defRPr/>
                      </a:pPr>
                      <a:r>
                        <a:rPr lang="en-US" sz="2000">
                          <a:solidFill>
                            <a:srgbClr val="000000"/>
                          </a:solidFill>
                          <a:latin typeface="Crimson Pro"/>
                          <a:ea typeface="Crimson Pro"/>
                          <a:cs typeface="Crimson Pro"/>
                          <a:sym typeface="Crimson Pro"/>
                        </a:rPr>
                        <a:t>The chart shows the uneven distribution of data professionals globally, with the US and India leading the way. Other regions such as Asia are emerging as potential markets. Regional differences could create opportunities for remote work and influence companies’ global hiring strategies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rowSpan="2">
                  <a:txBody>
                    <a:bodyPr/>
                    <a:lstStyle/>
                    <a:p>
                      <a:pPr marL="0" lvl="0" indent="0" algn="ctr">
                        <a:lnSpc>
                          <a:spcPts val="2800"/>
                        </a:lnSpc>
                        <a:spcBef>
                          <a:spcPct val="0"/>
                        </a:spcBef>
                        <a:defRPr/>
                      </a:pPr>
                      <a:r>
                        <a:rPr lang="en-US" sz="2000">
                          <a:solidFill>
                            <a:srgbClr val="000000"/>
                          </a:solidFill>
                          <a:latin typeface="Crimson Pro"/>
                          <a:ea typeface="Crimson Pro"/>
                          <a:cs typeface="Crimson Pro"/>
                          <a:sym typeface="Crimson Pro"/>
                        </a:rPr>
                        <a:t>The chart shows that the education requirements for the data industry are relatively high, with a master’s degree being the most common. However, bootcamps and self-paced programs are emerging as alternatives to traditional education, opening up many opportunities for those without a master’s or doctorate</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73740">
                <a:tc vMerge="1">
                  <a:txBody>
                    <a:bodyPr/>
                    <a:lstStyle/>
                    <a:p>
                      <a:pPr marL="0" lvl="0" indent="0" algn="ctr">
                        <a:lnSpc>
                          <a:spcPts val="2800"/>
                        </a:lnSpc>
                        <a:spcBef>
                          <a:spcPct val="0"/>
                        </a:spcBef>
                        <a:defRPr/>
                      </a:pPr>
                      <a:r>
                        <a:rPr lang="en-US" sz="2000">
                          <a:solidFill>
                            <a:srgbClr val="000000"/>
                          </a:solidFill>
                          <a:latin typeface="Crimson Pro"/>
                          <a:ea typeface="Crimson Pro"/>
                          <a:cs typeface="Crimson Pro"/>
                          <a:sym typeface="Crimson Pro"/>
                        </a:rPr>
                        <a:t>The chart shows the uneven distribution of data professionals globally, with the US and India leading the way. Other regions such as Asia are emerging as potential markets. Regional differences could create opportunities for remote work and influence companies’ global hiring strategies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vMerge="1">
                  <a:txBody>
                    <a:bodyPr/>
                    <a:lstStyle/>
                    <a:p>
                      <a:pPr marL="0" lvl="0" indent="0" algn="ctr">
                        <a:lnSpc>
                          <a:spcPts val="2800"/>
                        </a:lnSpc>
                        <a:spcBef>
                          <a:spcPct val="0"/>
                        </a:spcBef>
                        <a:defRPr/>
                      </a:pPr>
                      <a:r>
                        <a:rPr lang="en-US" sz="2000">
                          <a:solidFill>
                            <a:srgbClr val="000000"/>
                          </a:solidFill>
                          <a:latin typeface="Crimson Pro"/>
                          <a:ea typeface="Crimson Pro"/>
                          <a:cs typeface="Crimson Pro"/>
                          <a:sym typeface="Crimson Pro"/>
                        </a:rPr>
                        <a:t>The chart shows that the education requirements for the data industry are relatively high, with a master’s degree being the most common. However, bootcamps and self-paced programs are emerging as alternatives to traditional education, opening up many opportunities for those without a master’s or doctorate</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Freeform 5"/>
          <p:cNvSpPr/>
          <p:nvPr/>
        </p:nvSpPr>
        <p:spPr>
          <a:xfrm>
            <a:off x="9854058" y="3357107"/>
            <a:ext cx="7825235" cy="3365957"/>
          </a:xfrm>
          <a:custGeom>
            <a:avLst/>
            <a:gdLst/>
            <a:ahLst/>
            <a:cxnLst/>
            <a:rect l="l" t="t" r="r" b="b"/>
            <a:pathLst>
              <a:path w="7825235" h="3365957">
                <a:moveTo>
                  <a:pt x="0" y="0"/>
                </a:moveTo>
                <a:lnTo>
                  <a:pt x="7825236" y="0"/>
                </a:lnTo>
                <a:lnTo>
                  <a:pt x="7825236" y="3365957"/>
                </a:lnTo>
                <a:lnTo>
                  <a:pt x="0" y="3365957"/>
                </a:lnTo>
                <a:lnTo>
                  <a:pt x="0" y="0"/>
                </a:lnTo>
                <a:close/>
              </a:path>
            </a:pathLst>
          </a:custGeom>
          <a:blipFill>
            <a:blip r:embed="rId4"/>
            <a:stretch>
              <a:fillRect/>
            </a:stretch>
          </a:blipFill>
        </p:spPr>
      </p:sp>
      <p:sp>
        <p:nvSpPr>
          <p:cNvPr id="6" name="Freeform 6"/>
          <p:cNvSpPr/>
          <p:nvPr/>
        </p:nvSpPr>
        <p:spPr>
          <a:xfrm>
            <a:off x="358361" y="3357107"/>
            <a:ext cx="7961817" cy="3622627"/>
          </a:xfrm>
          <a:custGeom>
            <a:avLst/>
            <a:gdLst/>
            <a:ahLst/>
            <a:cxnLst/>
            <a:rect l="l" t="t" r="r" b="b"/>
            <a:pathLst>
              <a:path w="7961817" h="3622627">
                <a:moveTo>
                  <a:pt x="0" y="0"/>
                </a:moveTo>
                <a:lnTo>
                  <a:pt x="7961817" y="0"/>
                </a:lnTo>
                <a:lnTo>
                  <a:pt x="7961817" y="3622627"/>
                </a:lnTo>
                <a:lnTo>
                  <a:pt x="0" y="3622627"/>
                </a:lnTo>
                <a:lnTo>
                  <a:pt x="0" y="0"/>
                </a:lnTo>
                <a:close/>
              </a:path>
            </a:pathLst>
          </a:custGeom>
          <a:blipFill>
            <a:blip r:embed="rId5"/>
            <a:stretch>
              <a:fillRect/>
            </a:stretch>
          </a:blipFill>
        </p:spPr>
      </p:sp>
      <p:sp>
        <p:nvSpPr>
          <p:cNvPr id="7" name="TextBox 7"/>
          <p:cNvSpPr txBox="1"/>
          <p:nvPr/>
        </p:nvSpPr>
        <p:spPr>
          <a:xfrm>
            <a:off x="0" y="-95250"/>
            <a:ext cx="9214091" cy="854075"/>
          </a:xfrm>
          <a:prstGeom prst="rect">
            <a:avLst/>
          </a:prstGeom>
        </p:spPr>
        <p:txBody>
          <a:bodyPr lIns="0" tIns="0" rIns="0" bIns="0" rtlCol="0" anchor="t">
            <a:spAutoFit/>
          </a:bodyPr>
          <a:lstStyle/>
          <a:p>
            <a:pPr algn="ctr">
              <a:lnSpc>
                <a:spcPts val="7000"/>
              </a:lnSpc>
            </a:pPr>
            <a:r>
              <a:rPr lang="en-US" sz="5000">
                <a:solidFill>
                  <a:srgbClr val="3D1E08"/>
                </a:solidFill>
                <a:latin typeface="Paytone One"/>
                <a:ea typeface="Paytone One"/>
                <a:cs typeface="Paytone One"/>
                <a:sym typeface="Paytone One"/>
              </a:rPr>
              <a:t>Visualization with R</a:t>
            </a:r>
          </a:p>
        </p:txBody>
      </p:sp>
      <p:sp>
        <p:nvSpPr>
          <p:cNvPr id="8" name="TextBox 8"/>
          <p:cNvSpPr txBox="1"/>
          <p:nvPr/>
        </p:nvSpPr>
        <p:spPr>
          <a:xfrm>
            <a:off x="12415832" y="-14001"/>
            <a:ext cx="5872168" cy="540751"/>
          </a:xfrm>
          <a:prstGeom prst="rect">
            <a:avLst/>
          </a:prstGeom>
        </p:spPr>
        <p:txBody>
          <a:bodyPr lIns="0" tIns="0" rIns="0" bIns="0" rtlCol="0" anchor="t">
            <a:spAutoFit/>
          </a:bodyPr>
          <a:lstStyle/>
          <a:p>
            <a:pPr algn="ctr">
              <a:lnSpc>
                <a:spcPts val="4461"/>
              </a:lnSpc>
            </a:pPr>
            <a:r>
              <a:rPr lang="en-US" sz="3186">
                <a:solidFill>
                  <a:srgbClr val="3D1E08"/>
                </a:solidFill>
                <a:latin typeface="Paytone One"/>
                <a:ea typeface="Paytone One"/>
                <a:cs typeface="Paytone One"/>
                <a:sym typeface="Paytone One"/>
              </a:rPr>
              <a:t>General </a:t>
            </a:r>
          </a:p>
        </p:txBody>
      </p:sp>
    </p:spTree>
  </p:cSld>
  <p:clrMapOvr>
    <a:masterClrMapping/>
  </p:clrMapOvr>
  <p:transition>
    <p:circl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7DF"/>
        </a:solidFill>
        <a:effectLst/>
      </p:bgPr>
    </p:bg>
    <p:spTree>
      <p:nvGrpSpPr>
        <p:cNvPr id="1" name=""/>
        <p:cNvGrpSpPr/>
        <p:nvPr/>
      </p:nvGrpSpPr>
      <p:grpSpPr>
        <a:xfrm>
          <a:off x="0" y="0"/>
          <a:ext cx="0" cy="0"/>
          <a:chOff x="0" y="0"/>
          <a:chExt cx="0" cy="0"/>
        </a:xfrm>
      </p:grpSpPr>
      <p:sp>
        <p:nvSpPr>
          <p:cNvPr id="2" name="Freeform 2"/>
          <p:cNvSpPr/>
          <p:nvPr/>
        </p:nvSpPr>
        <p:spPr>
          <a:xfrm>
            <a:off x="15870263" y="526751"/>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80331" y="966297"/>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4" name="Table 4"/>
          <p:cNvGraphicFramePr>
            <a:graphicFrameLocks noGrp="1"/>
          </p:cNvGraphicFramePr>
          <p:nvPr/>
        </p:nvGraphicFramePr>
        <p:xfrm>
          <a:off x="0" y="966297"/>
          <a:ext cx="18288000" cy="9793996"/>
        </p:xfrm>
        <a:graphic>
          <a:graphicData uri="http://schemas.openxmlformats.org/drawingml/2006/table">
            <a:tbl>
              <a:tblPr/>
              <a:tblGrid>
                <a:gridCol w="8769073">
                  <a:extLst>
                    <a:ext uri="{9D8B030D-6E8A-4147-A177-3AD203B41FA5}">
                      <a16:colId xmlns:a16="http://schemas.microsoft.com/office/drawing/2014/main" val="20000"/>
                    </a:ext>
                  </a:extLst>
                </a:gridCol>
                <a:gridCol w="9518927">
                  <a:extLst>
                    <a:ext uri="{9D8B030D-6E8A-4147-A177-3AD203B41FA5}">
                      <a16:colId xmlns:a16="http://schemas.microsoft.com/office/drawing/2014/main" val="20001"/>
                    </a:ext>
                  </a:extLst>
                </a:gridCol>
              </a:tblGrid>
              <a:tr h="1327849">
                <a:tc>
                  <a:txBody>
                    <a:bodyPr/>
                    <a:lstStyle/>
                    <a:p>
                      <a:pPr algn="ctr">
                        <a:lnSpc>
                          <a:spcPts val="4619"/>
                        </a:lnSpc>
                        <a:spcBef>
                          <a:spcPct val="0"/>
                        </a:spcBef>
                        <a:defRPr/>
                      </a:pPr>
                      <a:r>
                        <a:rPr lang="en-US" sz="3299" b="1">
                          <a:solidFill>
                            <a:srgbClr val="E14235"/>
                          </a:solidFill>
                          <a:latin typeface="Crimson Pro Bold"/>
                          <a:ea typeface="Crimson Pro Bold"/>
                          <a:cs typeface="Crimson Pro Bold"/>
                          <a:sym typeface="Crimson Pro Bold"/>
                        </a:rPr>
                        <a:t>1.Clustering Algorithm (k-means)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4619"/>
                        </a:lnSpc>
                        <a:defRPr/>
                      </a:pPr>
                      <a:r>
                        <a:rPr lang="en-US" sz="3299" b="1">
                          <a:solidFill>
                            <a:srgbClr val="E14235"/>
                          </a:solidFill>
                          <a:latin typeface="Crimson Pro Bold"/>
                          <a:ea typeface="Crimson Pro Bold"/>
                          <a:cs typeface="Crimson Pro Bold"/>
                          <a:sym typeface="Crimson Pro Bold"/>
                        </a:rPr>
                        <a:t>Clustering job roles based on average salary </a:t>
                      </a:r>
                      <a:endParaRPr lang="en-US" sz="1100"/>
                    </a:p>
                    <a:p>
                      <a:pPr marL="0" lvl="0" indent="0" algn="ctr">
                        <a:lnSpc>
                          <a:spcPts val="4619"/>
                        </a:lnSpc>
                        <a:spcBef>
                          <a:spcPct val="0"/>
                        </a:spcBef>
                      </a:pPr>
                      <a:r>
                        <a:rPr lang="en-US" sz="3299" b="1">
                          <a:solidFill>
                            <a:srgbClr val="E14235"/>
                          </a:solidFill>
                          <a:latin typeface="Crimson Pro Bold"/>
                          <a:ea typeface="Crimson Pro Bold"/>
                          <a:cs typeface="Crimson Pro Bold"/>
                          <a:sym typeface="Crimson Pro Bold"/>
                        </a:rPr>
                        <a:t>               and programming languages.</a:t>
                      </a:r>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981323">
                <a:tc>
                  <a:txBody>
                    <a:bodyPr/>
                    <a:lstStyle/>
                    <a:p>
                      <a:pPr marL="0" lvl="0" indent="0" algn="ctr">
                        <a:lnSpc>
                          <a:spcPts val="4619"/>
                        </a:lnSpc>
                        <a:spcBef>
                          <a:spcPct val="0"/>
                        </a:spcBef>
                        <a:defRPr/>
                      </a:pPr>
                      <a:r>
                        <a:rPr lang="en-US" sz="3299" b="1">
                          <a:solidFill>
                            <a:srgbClr val="0D2A57"/>
                          </a:solidFill>
                          <a:latin typeface="Crimson Pro Bold"/>
                          <a:ea typeface="Crimson Pro Bold"/>
                          <a:cs typeface="Crimson Pro Bold"/>
                          <a:sym typeface="Crimson Pro Bold"/>
                        </a:rPr>
                        <a:t>K-means is a </a:t>
                      </a:r>
                      <a:r>
                        <a:rPr lang="en-US" sz="3299" b="1" u="sng">
                          <a:solidFill>
                            <a:srgbClr val="0D2A57"/>
                          </a:solidFill>
                          <a:latin typeface="Crimson Pro Bold"/>
                          <a:ea typeface="Crimson Pro Bold"/>
                          <a:cs typeface="Crimson Pro Bold"/>
                          <a:sym typeface="Crimson Pro Bold"/>
                        </a:rPr>
                        <a:t>clustering algorithm</a:t>
                      </a:r>
                      <a:r>
                        <a:rPr lang="en-US" sz="3299" b="1">
                          <a:solidFill>
                            <a:srgbClr val="0D2A57"/>
                          </a:solidFill>
                          <a:latin typeface="Crimson Pro Bold"/>
                          <a:ea typeface="Crimson Pro Bold"/>
                          <a:cs typeface="Crimson Pro Bold"/>
                          <a:sym typeface="Crimson Pro Bold"/>
                        </a:rPr>
                        <a:t> used to divide a set of data into </a:t>
                      </a:r>
                      <a:r>
                        <a:rPr lang="en-US" sz="3299" b="1" i="1">
                          <a:solidFill>
                            <a:srgbClr val="0D2A57"/>
                          </a:solidFill>
                          <a:latin typeface="Crimson Pro Bold Italics"/>
                          <a:ea typeface="Crimson Pro Bold Italics"/>
                          <a:cs typeface="Crimson Pro Bold Italics"/>
                          <a:sym typeface="Crimson Pro Bold Italics"/>
                        </a:rPr>
                        <a:t>k</a:t>
                      </a:r>
                      <a:r>
                        <a:rPr lang="en-US" sz="3299" b="1">
                          <a:solidFill>
                            <a:srgbClr val="0D2A57"/>
                          </a:solidFill>
                          <a:latin typeface="Crimson Pro Bold"/>
                          <a:ea typeface="Crimson Pro Bold"/>
                          <a:cs typeface="Crimson Pro Bold"/>
                          <a:sym typeface="Crimson Pro Bold"/>
                        </a:rPr>
                        <a:t> groups (clusters) based on the features of the data. The purpose of this chart is to help users better understand the distribution and relationships between clusters in the data space</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11170">
                <a:tc rowSpan="2">
                  <a:txBody>
                    <a:bodyPr/>
                    <a:lstStyle/>
                    <a:p>
                      <a:pPr marL="0" lvl="0" indent="0" algn="ctr">
                        <a:lnSpc>
                          <a:spcPts val="5879"/>
                        </a:lnSpc>
                        <a:spcBef>
                          <a:spcPct val="0"/>
                        </a:spcBef>
                        <a:defRPr/>
                      </a:pPr>
                      <a:r>
                        <a:rPr lang="en-US" sz="4199" b="1">
                          <a:solidFill>
                            <a:srgbClr val="E14235"/>
                          </a:solidFill>
                          <a:latin typeface="Crimson Pro Bold"/>
                          <a:ea typeface="Crimson Pro Bold"/>
                          <a:cs typeface="Crimson Pro Bold"/>
                          <a:sym typeface="Crimson Pro Bold"/>
                        </a:rPr>
                        <a:t>INSIGHTS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rowSpan="2">
                  <a:txBody>
                    <a:bodyPr/>
                    <a:lstStyle/>
                    <a:p>
                      <a:pPr algn="l">
                        <a:lnSpc>
                          <a:spcPts val="3079"/>
                        </a:lnSpc>
                        <a:defRPr/>
                      </a:pPr>
                      <a:r>
                        <a:rPr lang="en-US" sz="2199" b="1">
                          <a:solidFill>
                            <a:srgbClr val="E14235"/>
                          </a:solidFill>
                          <a:latin typeface="Arimo Bold"/>
                          <a:ea typeface="Arimo Bold"/>
                          <a:cs typeface="Arimo Bold"/>
                          <a:sym typeface="Arimo Bold"/>
                        </a:rPr>
                        <a:t>Cluster 1 &amp; Cluster 3 primarily consist of Data Analyst roles, with more than 150 people in each cluster. Cluster 2 has a more balanced distribution of roles, with a significant number of roles such as Student/Looking/None, Data Engineer, and Data Architect.</a:t>
                      </a:r>
                      <a:endParaRPr lang="en-US" sz="1100"/>
                    </a:p>
                    <a:p>
                      <a:pPr algn="l">
                        <a:lnSpc>
                          <a:spcPts val="3079"/>
                        </a:lnSpc>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73654">
                <a:tc vMerge="1">
                  <a:txBody>
                    <a:bodyPr/>
                    <a:lstStyle/>
                    <a:p>
                      <a:pPr marL="0" lvl="0" indent="0" algn="ctr">
                        <a:lnSpc>
                          <a:spcPts val="5879"/>
                        </a:lnSpc>
                        <a:spcBef>
                          <a:spcPct val="0"/>
                        </a:spcBef>
                        <a:defRPr/>
                      </a:pPr>
                      <a:r>
                        <a:rPr lang="en-US" sz="4199" b="1">
                          <a:solidFill>
                            <a:srgbClr val="E14235"/>
                          </a:solidFill>
                          <a:latin typeface="Crimson Pro Bold"/>
                          <a:ea typeface="Crimson Pro Bold"/>
                          <a:cs typeface="Crimson Pro Bold"/>
                          <a:sym typeface="Crimson Pro Bold"/>
                        </a:rPr>
                        <a:t>INSIGHTS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vMerge="1">
                  <a:txBody>
                    <a:bodyPr/>
                    <a:lstStyle/>
                    <a:p>
                      <a:pPr algn="l">
                        <a:lnSpc>
                          <a:spcPts val="3079"/>
                        </a:lnSpc>
                        <a:defRPr/>
                      </a:pPr>
                      <a:r>
                        <a:rPr lang="en-US" sz="2199" b="1">
                          <a:solidFill>
                            <a:srgbClr val="E14235"/>
                          </a:solidFill>
                          <a:latin typeface="Arimo Bold"/>
                          <a:ea typeface="Arimo Bold"/>
                          <a:cs typeface="Arimo Bold"/>
                          <a:sym typeface="Arimo Bold"/>
                        </a:rPr>
                        <a:t>Cluster 1 &amp; Cluster 3 primarily consist of Data Analyst roles, with more than 150 people in each cluster. Cluster 2 has a more balanced distribution of roles, with a significant number of roles such as Student/Looking/None, Data Engineer, and Data Architect.</a:t>
                      </a:r>
                      <a:endParaRPr lang="en-US" sz="1100"/>
                    </a:p>
                    <a:p>
                      <a:pPr algn="l">
                        <a:lnSpc>
                          <a:spcPts val="3079"/>
                        </a:lnSpc>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Freeform 5"/>
          <p:cNvSpPr/>
          <p:nvPr/>
        </p:nvSpPr>
        <p:spPr>
          <a:xfrm>
            <a:off x="9383766" y="3338812"/>
            <a:ext cx="8627663" cy="3677541"/>
          </a:xfrm>
          <a:custGeom>
            <a:avLst/>
            <a:gdLst/>
            <a:ahLst/>
            <a:cxnLst/>
            <a:rect l="l" t="t" r="r" b="b"/>
            <a:pathLst>
              <a:path w="8627663" h="3677541">
                <a:moveTo>
                  <a:pt x="0" y="0"/>
                </a:moveTo>
                <a:lnTo>
                  <a:pt x="8627663" y="0"/>
                </a:lnTo>
                <a:lnTo>
                  <a:pt x="8627663" y="3677541"/>
                </a:lnTo>
                <a:lnTo>
                  <a:pt x="0" y="3677541"/>
                </a:lnTo>
                <a:lnTo>
                  <a:pt x="0" y="0"/>
                </a:lnTo>
                <a:close/>
              </a:path>
            </a:pathLst>
          </a:custGeom>
          <a:blipFill>
            <a:blip r:embed="rId4"/>
            <a:stretch>
              <a:fillRect/>
            </a:stretch>
          </a:blipFill>
        </p:spPr>
      </p:sp>
      <p:sp>
        <p:nvSpPr>
          <p:cNvPr id="6" name="TextBox 6"/>
          <p:cNvSpPr txBox="1"/>
          <p:nvPr/>
        </p:nvSpPr>
        <p:spPr>
          <a:xfrm>
            <a:off x="0" y="-95250"/>
            <a:ext cx="9214091" cy="854075"/>
          </a:xfrm>
          <a:prstGeom prst="rect">
            <a:avLst/>
          </a:prstGeom>
        </p:spPr>
        <p:txBody>
          <a:bodyPr lIns="0" tIns="0" rIns="0" bIns="0" rtlCol="0" anchor="t">
            <a:spAutoFit/>
          </a:bodyPr>
          <a:lstStyle/>
          <a:p>
            <a:pPr algn="ctr">
              <a:lnSpc>
                <a:spcPts val="7000"/>
              </a:lnSpc>
            </a:pPr>
            <a:r>
              <a:rPr lang="en-US" sz="5000">
                <a:solidFill>
                  <a:srgbClr val="3D1E08"/>
                </a:solidFill>
                <a:latin typeface="Paytone One"/>
                <a:ea typeface="Paytone One"/>
                <a:cs typeface="Paytone One"/>
                <a:sym typeface="Paytone One"/>
              </a:rPr>
              <a:t>Visualization with R</a:t>
            </a:r>
          </a:p>
        </p:txBody>
      </p:sp>
      <p:sp>
        <p:nvSpPr>
          <p:cNvPr id="7" name="TextBox 7"/>
          <p:cNvSpPr txBox="1"/>
          <p:nvPr/>
        </p:nvSpPr>
        <p:spPr>
          <a:xfrm>
            <a:off x="12415832" y="-14001"/>
            <a:ext cx="5872168" cy="540751"/>
          </a:xfrm>
          <a:prstGeom prst="rect">
            <a:avLst/>
          </a:prstGeom>
        </p:spPr>
        <p:txBody>
          <a:bodyPr lIns="0" tIns="0" rIns="0" bIns="0" rtlCol="0" anchor="t">
            <a:spAutoFit/>
          </a:bodyPr>
          <a:lstStyle/>
          <a:p>
            <a:pPr algn="ctr">
              <a:lnSpc>
                <a:spcPts val="4461"/>
              </a:lnSpc>
            </a:pPr>
            <a:r>
              <a:rPr lang="en-US" sz="3186">
                <a:solidFill>
                  <a:srgbClr val="3D1E08"/>
                </a:solidFill>
                <a:latin typeface="Paytone One"/>
                <a:ea typeface="Paytone One"/>
                <a:cs typeface="Paytone One"/>
                <a:sym typeface="Paytone One"/>
              </a:rPr>
              <a:t>In-depth</a:t>
            </a:r>
          </a:p>
        </p:txBody>
      </p:sp>
    </p:spTree>
  </p:cSld>
  <p:clrMapOvr>
    <a:masterClrMapping/>
  </p:clrMapOvr>
  <p:transition>
    <p:circl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7DF"/>
        </a:solidFill>
        <a:effectLst/>
      </p:bgPr>
    </p:bg>
    <p:spTree>
      <p:nvGrpSpPr>
        <p:cNvPr id="1" name=""/>
        <p:cNvGrpSpPr/>
        <p:nvPr/>
      </p:nvGrpSpPr>
      <p:grpSpPr>
        <a:xfrm>
          <a:off x="0" y="0"/>
          <a:ext cx="0" cy="0"/>
          <a:chOff x="0" y="0"/>
          <a:chExt cx="0" cy="0"/>
        </a:xfrm>
      </p:grpSpPr>
      <p:sp>
        <p:nvSpPr>
          <p:cNvPr id="2" name="Freeform 2"/>
          <p:cNvSpPr/>
          <p:nvPr/>
        </p:nvSpPr>
        <p:spPr>
          <a:xfrm>
            <a:off x="15870263" y="526751"/>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80331" y="966297"/>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4" name="Table 4"/>
          <p:cNvGraphicFramePr>
            <a:graphicFrameLocks noGrp="1"/>
          </p:cNvGraphicFramePr>
          <p:nvPr/>
        </p:nvGraphicFramePr>
        <p:xfrm>
          <a:off x="0" y="966297"/>
          <a:ext cx="18288000" cy="10964597"/>
        </p:xfrm>
        <a:graphic>
          <a:graphicData uri="http://schemas.openxmlformats.org/drawingml/2006/table">
            <a:tbl>
              <a:tblPr/>
              <a:tblGrid>
                <a:gridCol w="8769073">
                  <a:extLst>
                    <a:ext uri="{9D8B030D-6E8A-4147-A177-3AD203B41FA5}">
                      <a16:colId xmlns:a16="http://schemas.microsoft.com/office/drawing/2014/main" val="20000"/>
                    </a:ext>
                  </a:extLst>
                </a:gridCol>
                <a:gridCol w="9518927">
                  <a:extLst>
                    <a:ext uri="{9D8B030D-6E8A-4147-A177-3AD203B41FA5}">
                      <a16:colId xmlns:a16="http://schemas.microsoft.com/office/drawing/2014/main" val="20001"/>
                    </a:ext>
                  </a:extLst>
                </a:gridCol>
              </a:tblGrid>
              <a:tr h="2492521">
                <a:tc>
                  <a:txBody>
                    <a:bodyPr/>
                    <a:lstStyle/>
                    <a:p>
                      <a:pPr algn="ctr">
                        <a:lnSpc>
                          <a:spcPts val="4619"/>
                        </a:lnSpc>
                        <a:spcBef>
                          <a:spcPct val="0"/>
                        </a:spcBef>
                        <a:defRPr/>
                      </a:pPr>
                      <a:r>
                        <a:rPr lang="en-US" sz="3299" b="1">
                          <a:solidFill>
                            <a:srgbClr val="E14235"/>
                          </a:solidFill>
                          <a:latin typeface="Crimson Pro Bold"/>
                          <a:ea typeface="Crimson Pro Bold"/>
                          <a:cs typeface="Crimson Pro Bold"/>
                          <a:sym typeface="Crimson Pro Bold"/>
                        </a:rPr>
                        <a:t>2.Association Rules (Apriori)</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ctr">
                        <a:lnSpc>
                          <a:spcPts val="4619"/>
                        </a:lnSpc>
                        <a:spcBef>
                          <a:spcPct val="0"/>
                        </a:spcBef>
                        <a:defRPr/>
                      </a:pPr>
                      <a:r>
                        <a:rPr lang="en-US" sz="3299" b="1">
                          <a:solidFill>
                            <a:srgbClr val="E14235"/>
                          </a:solidFill>
                          <a:latin typeface="Crimson Pro Bold"/>
                          <a:ea typeface="Crimson Pro Bold"/>
                          <a:cs typeface="Crimson Pro Bold"/>
                          <a:sym typeface="Crimson Pro Bold"/>
                        </a:rPr>
                        <a:t>Analyzing the association of three attributes - Discovering rules or relationships such as "People working in industry A with role B often use programming language C."</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306640">
                <a:tc>
                  <a:txBody>
                    <a:bodyPr/>
                    <a:lstStyle/>
                    <a:p>
                      <a:pPr algn="ctr">
                        <a:lnSpc>
                          <a:spcPts val="4619"/>
                        </a:lnSpc>
                        <a:defRPr/>
                      </a:pPr>
                      <a:r>
                        <a:rPr lang="en-US" sz="3299" b="1">
                          <a:solidFill>
                            <a:srgbClr val="0D2A57"/>
                          </a:solidFill>
                          <a:latin typeface="Crimson Pro Bold"/>
                          <a:ea typeface="Crimson Pro Bold"/>
                          <a:cs typeface="Crimson Pro Bold"/>
                          <a:sym typeface="Crimson Pro Bold"/>
                        </a:rPr>
                        <a:t> The main purpose of </a:t>
                      </a:r>
                      <a:r>
                        <a:rPr lang="en-US" sz="3299" b="1" u="sng">
                          <a:solidFill>
                            <a:srgbClr val="0D2A57"/>
                          </a:solidFill>
                          <a:latin typeface="Crimson Pro Bold"/>
                          <a:ea typeface="Crimson Pro Bold"/>
                          <a:cs typeface="Crimson Pro Bold"/>
                          <a:sym typeface="Crimson Pro Bold"/>
                        </a:rPr>
                        <a:t>Association Rule Analysis </a:t>
                      </a:r>
                      <a:r>
                        <a:rPr lang="en-US" sz="3299" b="1">
                          <a:solidFill>
                            <a:srgbClr val="0D2A57"/>
                          </a:solidFill>
                          <a:latin typeface="Crimson Pro Bold"/>
                          <a:ea typeface="Crimson Pro Bold"/>
                          <a:cs typeface="Crimson Pro Bold"/>
                          <a:sym typeface="Crimson Pro Bold"/>
                        </a:rPr>
                        <a:t>is to discover relationships or hidden patterns between attributes in the data.</a:t>
                      </a:r>
                      <a:endParaRPr lang="en-US" sz="1100"/>
                    </a:p>
                    <a:p>
                      <a:pPr marL="0" lvl="0" indent="0" algn="ctr">
                        <a:lnSpc>
                          <a:spcPts val="4619"/>
                        </a:lnSpc>
                        <a:spcBef>
                          <a:spcPct val="0"/>
                        </a:spcBef>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63673">
                <a:tc rowSpan="2">
                  <a:txBody>
                    <a:bodyPr/>
                    <a:lstStyle/>
                    <a:p>
                      <a:pPr algn="ctr">
                        <a:lnSpc>
                          <a:spcPts val="5880"/>
                        </a:lnSpc>
                        <a:defRPr/>
                      </a:pPr>
                      <a:r>
                        <a:rPr lang="en-US" sz="4200" b="1">
                          <a:solidFill>
                            <a:srgbClr val="E14235"/>
                          </a:solidFill>
                          <a:latin typeface="Crimson Pro Bold"/>
                          <a:ea typeface="Crimson Pro Bold"/>
                          <a:cs typeface="Crimson Pro Bold"/>
                          <a:sym typeface="Crimson Pro Bold"/>
                        </a:rPr>
                        <a:t>INSIGHTS</a:t>
                      </a:r>
                      <a:endParaRPr lang="en-US" sz="1100"/>
                    </a:p>
                    <a:p>
                      <a:pPr algn="ctr">
                        <a:lnSpc>
                          <a:spcPts val="5880"/>
                        </a:lnSpc>
                      </a:pPr>
                      <a:endParaRPr lang="en-US" sz="1100"/>
                    </a:p>
                    <a:p>
                      <a:pPr marL="0" lvl="0" indent="0" algn="ctr">
                        <a:lnSpc>
                          <a:spcPts val="5880"/>
                        </a:lnSpc>
                        <a:spcBef>
                          <a:spcPct val="0"/>
                        </a:spcBef>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rowSpan="2">
                  <a:txBody>
                    <a:bodyPr/>
                    <a:lstStyle/>
                    <a:p>
                      <a:pPr marL="539743" lvl="1" indent="-269871" algn="l">
                        <a:lnSpc>
                          <a:spcPts val="3499"/>
                        </a:lnSpc>
                        <a:buFont typeface="Arial"/>
                        <a:buChar char="•"/>
                        <a:defRPr/>
                      </a:pPr>
                      <a:r>
                        <a:rPr lang="en-US" sz="2499" b="1">
                          <a:solidFill>
                            <a:srgbClr val="E14235"/>
                          </a:solidFill>
                          <a:latin typeface="Arimo Bold"/>
                          <a:ea typeface="Arimo Bold"/>
                          <a:cs typeface="Arimo Bold"/>
                          <a:sym typeface="Arimo Bold"/>
                        </a:rPr>
                        <a:t>Rules with low support but high confidence</a:t>
                      </a:r>
                      <a:endParaRPr lang="en-US" sz="1100"/>
                    </a:p>
                    <a:p>
                      <a:pPr marL="539743" lvl="1" indent="-269871" algn="l">
                        <a:lnSpc>
                          <a:spcPts val="3499"/>
                        </a:lnSpc>
                        <a:buFont typeface="Arial"/>
                        <a:buChar char="•"/>
                      </a:pPr>
                      <a:r>
                        <a:rPr lang="en-US" sz="2499" b="1">
                          <a:solidFill>
                            <a:srgbClr val="E14235"/>
                          </a:solidFill>
                          <a:latin typeface="Arimo Bold"/>
                          <a:ea typeface="Arimo Bold"/>
                          <a:cs typeface="Arimo Bold"/>
                          <a:sym typeface="Arimo Bold"/>
                        </a:rPr>
                        <a:t>Lift not too high, indicating that these association rules are not very strong</a:t>
                      </a:r>
                    </a:p>
                    <a:p>
                      <a:pPr marL="539743" lvl="1" indent="-269871" algn="l">
                        <a:lnSpc>
                          <a:spcPts val="3499"/>
                        </a:lnSpc>
                        <a:buFont typeface="Arial"/>
                        <a:buChar char="•"/>
                      </a:pPr>
                      <a:r>
                        <a:rPr lang="en-US" sz="2499" b="1">
                          <a:solidFill>
                            <a:srgbClr val="E14235"/>
                          </a:solidFill>
                          <a:latin typeface="Arimo Bold"/>
                          <a:ea typeface="Arimo Bold"/>
                          <a:cs typeface="Arimo Bold"/>
                          <a:sym typeface="Arimo Bold"/>
                        </a:rPr>
                        <a:t>Dispersion of rules</a:t>
                      </a:r>
                    </a:p>
                    <a:p>
                      <a:pPr algn="l">
                        <a:lnSpc>
                          <a:spcPts val="3079"/>
                        </a:lnSpc>
                      </a:pPr>
                      <a:endParaRPr lang="en-US" sz="2499" b="1">
                        <a:solidFill>
                          <a:srgbClr val="E14235"/>
                        </a:solidFill>
                        <a:latin typeface="Arimo Bold"/>
                        <a:ea typeface="Arimo Bold"/>
                        <a:cs typeface="Arimo Bold"/>
                        <a:sym typeface="Arimo Bold"/>
                      </a:endParaRPr>
                    </a:p>
                    <a:p>
                      <a:pPr algn="l">
                        <a:lnSpc>
                          <a:spcPts val="3079"/>
                        </a:lnSpc>
                      </a:pPr>
                      <a:endParaRPr lang="en-US" sz="2499" b="1">
                        <a:solidFill>
                          <a:srgbClr val="E14235"/>
                        </a:solidFill>
                        <a:latin typeface="Arimo Bold"/>
                        <a:ea typeface="Arimo Bold"/>
                        <a:cs typeface="Arimo Bold"/>
                        <a:sym typeface="Arimo Bold"/>
                      </a:endParaRPr>
                    </a:p>
                    <a:p>
                      <a:pPr algn="l">
                        <a:lnSpc>
                          <a:spcPts val="3079"/>
                        </a:lnSpc>
                      </a:pPr>
                      <a:endParaRPr lang="en-US" sz="2499" b="1">
                        <a:solidFill>
                          <a:srgbClr val="E14235"/>
                        </a:solidFill>
                        <a:latin typeface="Arimo Bold"/>
                        <a:ea typeface="Arimo Bold"/>
                        <a:cs typeface="Arimo Bold"/>
                        <a:sym typeface="Arimo Bold"/>
                      </a:endParaRPr>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1763">
                <a:tc vMerge="1">
                  <a:txBody>
                    <a:bodyPr/>
                    <a:lstStyle/>
                    <a:p>
                      <a:pPr algn="ctr">
                        <a:lnSpc>
                          <a:spcPts val="5880"/>
                        </a:lnSpc>
                        <a:defRPr/>
                      </a:pPr>
                      <a:r>
                        <a:rPr lang="en-US" sz="4200" b="1">
                          <a:solidFill>
                            <a:srgbClr val="E14235"/>
                          </a:solidFill>
                          <a:latin typeface="Crimson Pro Bold"/>
                          <a:ea typeface="Crimson Pro Bold"/>
                          <a:cs typeface="Crimson Pro Bold"/>
                          <a:sym typeface="Crimson Pro Bold"/>
                        </a:rPr>
                        <a:t>INSIGHTS</a:t>
                      </a:r>
                      <a:endParaRPr lang="en-US" sz="1100"/>
                    </a:p>
                    <a:p>
                      <a:pPr algn="ctr">
                        <a:lnSpc>
                          <a:spcPts val="5880"/>
                        </a:lnSpc>
                      </a:pPr>
                      <a:endParaRPr lang="en-US" sz="1100"/>
                    </a:p>
                    <a:p>
                      <a:pPr marL="0" lvl="0" indent="0" algn="ctr">
                        <a:lnSpc>
                          <a:spcPts val="5880"/>
                        </a:lnSpc>
                        <a:spcBef>
                          <a:spcPct val="0"/>
                        </a:spcBef>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vMerge="1">
                  <a:txBody>
                    <a:bodyPr/>
                    <a:lstStyle/>
                    <a:p>
                      <a:pPr marL="539743" lvl="1" indent="-269871" algn="l">
                        <a:lnSpc>
                          <a:spcPts val="3499"/>
                        </a:lnSpc>
                        <a:buFont typeface="Arial"/>
                        <a:buChar char="•"/>
                        <a:defRPr/>
                      </a:pPr>
                      <a:r>
                        <a:rPr lang="en-US" sz="2499" b="1">
                          <a:solidFill>
                            <a:srgbClr val="E14235"/>
                          </a:solidFill>
                          <a:latin typeface="Arimo Bold"/>
                          <a:ea typeface="Arimo Bold"/>
                          <a:cs typeface="Arimo Bold"/>
                          <a:sym typeface="Arimo Bold"/>
                        </a:rPr>
                        <a:t>Rules with low support but high confidence</a:t>
                      </a:r>
                      <a:endParaRPr lang="en-US" sz="1100"/>
                    </a:p>
                    <a:p>
                      <a:pPr marL="539743" lvl="1" indent="-269871" algn="l">
                        <a:lnSpc>
                          <a:spcPts val="3499"/>
                        </a:lnSpc>
                        <a:buFont typeface="Arial"/>
                        <a:buChar char="•"/>
                      </a:pPr>
                      <a:r>
                        <a:rPr lang="en-US" sz="2499" b="1">
                          <a:solidFill>
                            <a:srgbClr val="E14235"/>
                          </a:solidFill>
                          <a:latin typeface="Arimo Bold"/>
                          <a:ea typeface="Arimo Bold"/>
                          <a:cs typeface="Arimo Bold"/>
                          <a:sym typeface="Arimo Bold"/>
                        </a:rPr>
                        <a:t>Lift not too high, indicating that these association rules are not very strong</a:t>
                      </a:r>
                    </a:p>
                    <a:p>
                      <a:pPr marL="539743" lvl="1" indent="-269871" algn="l">
                        <a:lnSpc>
                          <a:spcPts val="3499"/>
                        </a:lnSpc>
                        <a:buFont typeface="Arial"/>
                        <a:buChar char="•"/>
                      </a:pPr>
                      <a:r>
                        <a:rPr lang="en-US" sz="2499" b="1">
                          <a:solidFill>
                            <a:srgbClr val="E14235"/>
                          </a:solidFill>
                          <a:latin typeface="Arimo Bold"/>
                          <a:ea typeface="Arimo Bold"/>
                          <a:cs typeface="Arimo Bold"/>
                          <a:sym typeface="Arimo Bold"/>
                        </a:rPr>
                        <a:t>Dispersion of rules</a:t>
                      </a:r>
                    </a:p>
                    <a:p>
                      <a:pPr algn="l">
                        <a:lnSpc>
                          <a:spcPts val="3079"/>
                        </a:lnSpc>
                      </a:pPr>
                      <a:endParaRPr lang="en-US" sz="2499" b="1">
                        <a:solidFill>
                          <a:srgbClr val="E14235"/>
                        </a:solidFill>
                        <a:latin typeface="Arimo Bold"/>
                        <a:ea typeface="Arimo Bold"/>
                        <a:cs typeface="Arimo Bold"/>
                        <a:sym typeface="Arimo Bold"/>
                      </a:endParaRPr>
                    </a:p>
                    <a:p>
                      <a:pPr algn="l">
                        <a:lnSpc>
                          <a:spcPts val="3079"/>
                        </a:lnSpc>
                      </a:pPr>
                      <a:endParaRPr lang="en-US" sz="2499" b="1">
                        <a:solidFill>
                          <a:srgbClr val="E14235"/>
                        </a:solidFill>
                        <a:latin typeface="Arimo Bold"/>
                        <a:ea typeface="Arimo Bold"/>
                        <a:cs typeface="Arimo Bold"/>
                        <a:sym typeface="Arimo Bold"/>
                      </a:endParaRPr>
                    </a:p>
                    <a:p>
                      <a:pPr algn="l">
                        <a:lnSpc>
                          <a:spcPts val="3079"/>
                        </a:lnSpc>
                      </a:pPr>
                      <a:endParaRPr lang="en-US" sz="2499" b="1">
                        <a:solidFill>
                          <a:srgbClr val="E14235"/>
                        </a:solidFill>
                        <a:latin typeface="Arimo Bold"/>
                        <a:ea typeface="Arimo Bold"/>
                        <a:cs typeface="Arimo Bold"/>
                        <a:sym typeface="Arimo Bold"/>
                      </a:endParaRPr>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Freeform 5"/>
          <p:cNvSpPr/>
          <p:nvPr/>
        </p:nvSpPr>
        <p:spPr>
          <a:xfrm>
            <a:off x="8974898" y="3725979"/>
            <a:ext cx="9144000" cy="3303270"/>
          </a:xfrm>
          <a:custGeom>
            <a:avLst/>
            <a:gdLst/>
            <a:ahLst/>
            <a:cxnLst/>
            <a:rect l="l" t="t" r="r" b="b"/>
            <a:pathLst>
              <a:path w="9144000" h="3303270">
                <a:moveTo>
                  <a:pt x="0" y="0"/>
                </a:moveTo>
                <a:lnTo>
                  <a:pt x="9144000" y="0"/>
                </a:lnTo>
                <a:lnTo>
                  <a:pt x="9144000" y="3303270"/>
                </a:lnTo>
                <a:lnTo>
                  <a:pt x="0" y="3303270"/>
                </a:lnTo>
                <a:lnTo>
                  <a:pt x="0" y="0"/>
                </a:lnTo>
                <a:close/>
              </a:path>
            </a:pathLst>
          </a:custGeom>
          <a:blipFill>
            <a:blip r:embed="rId4"/>
            <a:stretch>
              <a:fillRect/>
            </a:stretch>
          </a:blipFill>
        </p:spPr>
      </p:sp>
      <p:sp>
        <p:nvSpPr>
          <p:cNvPr id="6" name="TextBox 6"/>
          <p:cNvSpPr txBox="1"/>
          <p:nvPr/>
        </p:nvSpPr>
        <p:spPr>
          <a:xfrm>
            <a:off x="0" y="-95250"/>
            <a:ext cx="9214091" cy="854075"/>
          </a:xfrm>
          <a:prstGeom prst="rect">
            <a:avLst/>
          </a:prstGeom>
        </p:spPr>
        <p:txBody>
          <a:bodyPr lIns="0" tIns="0" rIns="0" bIns="0" rtlCol="0" anchor="t">
            <a:spAutoFit/>
          </a:bodyPr>
          <a:lstStyle/>
          <a:p>
            <a:pPr algn="ctr">
              <a:lnSpc>
                <a:spcPts val="7000"/>
              </a:lnSpc>
            </a:pPr>
            <a:r>
              <a:rPr lang="en-US" sz="5000">
                <a:solidFill>
                  <a:srgbClr val="3D1E08"/>
                </a:solidFill>
                <a:latin typeface="Paytone One"/>
                <a:ea typeface="Paytone One"/>
                <a:cs typeface="Paytone One"/>
                <a:sym typeface="Paytone One"/>
              </a:rPr>
              <a:t>Visualization with R</a:t>
            </a:r>
          </a:p>
        </p:txBody>
      </p:sp>
      <p:sp>
        <p:nvSpPr>
          <p:cNvPr id="7" name="TextBox 7"/>
          <p:cNvSpPr txBox="1"/>
          <p:nvPr/>
        </p:nvSpPr>
        <p:spPr>
          <a:xfrm>
            <a:off x="12415832" y="80462"/>
            <a:ext cx="5872168" cy="540751"/>
          </a:xfrm>
          <a:prstGeom prst="rect">
            <a:avLst/>
          </a:prstGeom>
        </p:spPr>
        <p:txBody>
          <a:bodyPr lIns="0" tIns="0" rIns="0" bIns="0" rtlCol="0" anchor="t">
            <a:spAutoFit/>
          </a:bodyPr>
          <a:lstStyle/>
          <a:p>
            <a:pPr algn="ctr">
              <a:lnSpc>
                <a:spcPts val="4461"/>
              </a:lnSpc>
            </a:pPr>
            <a:r>
              <a:rPr lang="en-US" sz="3186">
                <a:solidFill>
                  <a:srgbClr val="3D1E08"/>
                </a:solidFill>
                <a:latin typeface="Paytone One"/>
                <a:ea typeface="Paytone One"/>
                <a:cs typeface="Paytone One"/>
                <a:sym typeface="Paytone One"/>
              </a:rPr>
              <a:t>In-depth</a:t>
            </a:r>
          </a:p>
        </p:txBody>
      </p:sp>
    </p:spTree>
  </p:cSld>
  <p:clrMapOvr>
    <a:masterClrMapping/>
  </p:clrMapOvr>
  <p:transition>
    <p:circl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7DF"/>
        </a:solidFill>
        <a:effectLst/>
      </p:bgPr>
    </p:bg>
    <p:spTree>
      <p:nvGrpSpPr>
        <p:cNvPr id="1" name=""/>
        <p:cNvGrpSpPr/>
        <p:nvPr/>
      </p:nvGrpSpPr>
      <p:grpSpPr>
        <a:xfrm>
          <a:off x="0" y="0"/>
          <a:ext cx="0" cy="0"/>
          <a:chOff x="0" y="0"/>
          <a:chExt cx="0" cy="0"/>
        </a:xfrm>
      </p:grpSpPr>
      <p:sp>
        <p:nvSpPr>
          <p:cNvPr id="2" name="Freeform 2"/>
          <p:cNvSpPr/>
          <p:nvPr/>
        </p:nvSpPr>
        <p:spPr>
          <a:xfrm>
            <a:off x="15870263" y="526751"/>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80331" y="966297"/>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4" name="Table 4"/>
          <p:cNvGraphicFramePr>
            <a:graphicFrameLocks noGrp="1"/>
          </p:cNvGraphicFramePr>
          <p:nvPr/>
        </p:nvGraphicFramePr>
        <p:xfrm>
          <a:off x="0" y="966297"/>
          <a:ext cx="18288000" cy="10973147"/>
        </p:xfrm>
        <a:graphic>
          <a:graphicData uri="http://schemas.openxmlformats.org/drawingml/2006/table">
            <a:tbl>
              <a:tblPr/>
              <a:tblGrid>
                <a:gridCol w="8769073">
                  <a:extLst>
                    <a:ext uri="{9D8B030D-6E8A-4147-A177-3AD203B41FA5}">
                      <a16:colId xmlns:a16="http://schemas.microsoft.com/office/drawing/2014/main" val="20000"/>
                    </a:ext>
                  </a:extLst>
                </a:gridCol>
                <a:gridCol w="9518927">
                  <a:extLst>
                    <a:ext uri="{9D8B030D-6E8A-4147-A177-3AD203B41FA5}">
                      <a16:colId xmlns:a16="http://schemas.microsoft.com/office/drawing/2014/main" val="20001"/>
                    </a:ext>
                  </a:extLst>
                </a:gridCol>
              </a:tblGrid>
              <a:tr h="2492516">
                <a:tc>
                  <a:txBody>
                    <a:bodyPr/>
                    <a:lstStyle/>
                    <a:p>
                      <a:pPr algn="ctr">
                        <a:lnSpc>
                          <a:spcPts val="4619"/>
                        </a:lnSpc>
                        <a:spcBef>
                          <a:spcPct val="0"/>
                        </a:spcBef>
                        <a:defRPr/>
                      </a:pPr>
                      <a:r>
                        <a:rPr lang="en-US" sz="3299" b="1">
                          <a:solidFill>
                            <a:srgbClr val="E14235"/>
                          </a:solidFill>
                          <a:latin typeface="Crimson Pro Bold"/>
                          <a:ea typeface="Crimson Pro Bold"/>
                          <a:cs typeface="Crimson Pro Bold"/>
                          <a:sym typeface="Crimson Pro Bold"/>
                        </a:rPr>
                        <a:t>3.Linear Regression Model</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l">
                        <a:lnSpc>
                          <a:spcPts val="4619"/>
                        </a:lnSpc>
                        <a:spcBef>
                          <a:spcPct val="0"/>
                        </a:spcBef>
                        <a:defRPr/>
                      </a:pPr>
                      <a:r>
                        <a:rPr lang="en-US" sz="3299" b="1">
                          <a:solidFill>
                            <a:srgbClr val="E14235"/>
                          </a:solidFill>
                          <a:latin typeface="Crimson Pro Bold"/>
                          <a:ea typeface="Crimson Pro Bold"/>
                          <a:cs typeface="Crimson Pro Bold"/>
                          <a:sym typeface="Crimson Pro Bold"/>
                        </a:rPr>
                        <a:t>Utilize multiple independent variables to assess their combined impact on the dependent variable. This helps identify the factors that strongly affect the target.</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22684">
                <a:tc>
                  <a:txBody>
                    <a:bodyPr/>
                    <a:lstStyle/>
                    <a:p>
                      <a:pPr algn="ctr">
                        <a:lnSpc>
                          <a:spcPts val="4619"/>
                        </a:lnSpc>
                        <a:defRPr/>
                      </a:pPr>
                      <a:r>
                        <a:rPr lang="en-US" sz="3299" b="1" u="sng">
                          <a:solidFill>
                            <a:srgbClr val="0D2A57"/>
                          </a:solidFill>
                          <a:latin typeface="Crimson Pro Bold"/>
                          <a:ea typeface="Crimson Pro Bold"/>
                          <a:cs typeface="Crimson Pro Bold"/>
                          <a:sym typeface="Crimson Pro Bold"/>
                        </a:rPr>
                        <a:t>Linear Regression</a:t>
                      </a:r>
                      <a:r>
                        <a:rPr lang="en-US" sz="3299" b="1">
                          <a:solidFill>
                            <a:srgbClr val="0D2A57"/>
                          </a:solidFill>
                          <a:latin typeface="Crimson Pro Bold"/>
                          <a:ea typeface="Crimson Pro Bold"/>
                          <a:cs typeface="Crimson Pro Bold"/>
                          <a:sym typeface="Crimson Pro Bold"/>
                        </a:rPr>
                        <a:t> is a statistical method used to model the relationship between a dependent variable (target variable) and one or more independent variables (predictor factors). Linear regression aims to find the best-fitting straight line (regression line) that describes the relationship between these variables.</a:t>
                      </a:r>
                      <a:endParaRPr lang="en-US" sz="1100"/>
                    </a:p>
                    <a:p>
                      <a:pPr marL="0" lvl="0" indent="0" algn="ctr">
                        <a:lnSpc>
                          <a:spcPts val="4619"/>
                        </a:lnSpc>
                        <a:spcBef>
                          <a:spcPct val="0"/>
                        </a:spcBef>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97490">
                <a:tc rowSpan="2">
                  <a:txBody>
                    <a:bodyPr/>
                    <a:lstStyle/>
                    <a:p>
                      <a:pPr algn="ctr">
                        <a:lnSpc>
                          <a:spcPts val="5879"/>
                        </a:lnSpc>
                        <a:defRPr/>
                      </a:pPr>
                      <a:r>
                        <a:rPr lang="en-US" sz="4199" b="1">
                          <a:solidFill>
                            <a:srgbClr val="E14235"/>
                          </a:solidFill>
                          <a:latin typeface="Crimson Pro Bold"/>
                          <a:ea typeface="Crimson Pro Bold"/>
                          <a:cs typeface="Crimson Pro Bold"/>
                          <a:sym typeface="Crimson Pro Bold"/>
                        </a:rPr>
                        <a:t>INSIGHTS</a:t>
                      </a:r>
                      <a:endParaRPr lang="en-US" sz="1100"/>
                    </a:p>
                    <a:p>
                      <a:pPr algn="ctr">
                        <a:lnSpc>
                          <a:spcPts val="5879"/>
                        </a:lnSpc>
                      </a:pPr>
                      <a:endParaRPr lang="en-US" sz="1100"/>
                    </a:p>
                    <a:p>
                      <a:pPr marL="0" lvl="0" indent="0" algn="ctr">
                        <a:lnSpc>
                          <a:spcPts val="5879"/>
                        </a:lnSpc>
                        <a:spcBef>
                          <a:spcPct val="0"/>
                        </a:spcBef>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rowSpan="2">
                  <a:txBody>
                    <a:bodyPr/>
                    <a:lstStyle/>
                    <a:p>
                      <a:pPr algn="l">
                        <a:lnSpc>
                          <a:spcPts val="3079"/>
                        </a:lnSpc>
                        <a:defRPr/>
                      </a:pPr>
                      <a:r>
                        <a:rPr lang="en-US" sz="2199" b="1">
                          <a:solidFill>
                            <a:srgbClr val="E14235"/>
                          </a:solidFill>
                          <a:latin typeface="Arimo Bold"/>
                          <a:ea typeface="Arimo Bold"/>
                          <a:cs typeface="Arimo Bold"/>
                          <a:sym typeface="Arimo Bold"/>
                        </a:rPr>
                        <a:t>The chart shows a positive relationship between average yearly salary and job satisfaction levels. This means that as salary increases, job satisfaction also tends to increase.</a:t>
                      </a:r>
                      <a:endParaRPr lang="en-US" sz="1100"/>
                    </a:p>
                    <a:p>
                      <a:pPr algn="l">
                        <a:lnSpc>
                          <a:spcPts val="3079"/>
                        </a:lnSpc>
                      </a:pPr>
                      <a:endParaRPr lang="en-US" sz="1100"/>
                    </a:p>
                    <a:p>
                      <a:pPr algn="l">
                        <a:lnSpc>
                          <a:spcPts val="3079"/>
                        </a:lnSpc>
                      </a:pPr>
                      <a:endParaRPr lang="en-US" sz="1100"/>
                    </a:p>
                    <a:p>
                      <a:pPr algn="l">
                        <a:lnSpc>
                          <a:spcPts val="3079"/>
                        </a:lnSpc>
                      </a:pPr>
                      <a:endParaRPr lang="en-US" sz="1100"/>
                    </a:p>
                    <a:p>
                      <a:pPr algn="l">
                        <a:lnSpc>
                          <a:spcPts val="3079"/>
                        </a:lnSpc>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60457">
                <a:tc vMerge="1">
                  <a:txBody>
                    <a:bodyPr/>
                    <a:lstStyle/>
                    <a:p>
                      <a:pPr algn="ctr">
                        <a:lnSpc>
                          <a:spcPts val="5879"/>
                        </a:lnSpc>
                        <a:defRPr/>
                      </a:pPr>
                      <a:r>
                        <a:rPr lang="en-US" sz="4199" b="1">
                          <a:solidFill>
                            <a:srgbClr val="E14235"/>
                          </a:solidFill>
                          <a:latin typeface="Crimson Pro Bold"/>
                          <a:ea typeface="Crimson Pro Bold"/>
                          <a:cs typeface="Crimson Pro Bold"/>
                          <a:sym typeface="Crimson Pro Bold"/>
                        </a:rPr>
                        <a:t>INSIGHTS</a:t>
                      </a:r>
                      <a:endParaRPr lang="en-US" sz="1100"/>
                    </a:p>
                    <a:p>
                      <a:pPr algn="ctr">
                        <a:lnSpc>
                          <a:spcPts val="5879"/>
                        </a:lnSpc>
                      </a:pPr>
                      <a:endParaRPr lang="en-US" sz="1100"/>
                    </a:p>
                    <a:p>
                      <a:pPr marL="0" lvl="0" indent="0" algn="ctr">
                        <a:lnSpc>
                          <a:spcPts val="5879"/>
                        </a:lnSpc>
                        <a:spcBef>
                          <a:spcPct val="0"/>
                        </a:spcBef>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vMerge="1">
                  <a:txBody>
                    <a:bodyPr/>
                    <a:lstStyle/>
                    <a:p>
                      <a:pPr algn="l">
                        <a:lnSpc>
                          <a:spcPts val="3079"/>
                        </a:lnSpc>
                        <a:defRPr/>
                      </a:pPr>
                      <a:r>
                        <a:rPr lang="en-US" sz="2199" b="1">
                          <a:solidFill>
                            <a:srgbClr val="E14235"/>
                          </a:solidFill>
                          <a:latin typeface="Arimo Bold"/>
                          <a:ea typeface="Arimo Bold"/>
                          <a:cs typeface="Arimo Bold"/>
                          <a:sym typeface="Arimo Bold"/>
                        </a:rPr>
                        <a:t>The chart shows a positive relationship between average yearly salary and job satisfaction levels. This means that as salary increases, job satisfaction also tends to increase.</a:t>
                      </a:r>
                      <a:endParaRPr lang="en-US" sz="1100"/>
                    </a:p>
                    <a:p>
                      <a:pPr algn="l">
                        <a:lnSpc>
                          <a:spcPts val="3079"/>
                        </a:lnSpc>
                      </a:pPr>
                      <a:endParaRPr lang="en-US" sz="1100"/>
                    </a:p>
                    <a:p>
                      <a:pPr algn="l">
                        <a:lnSpc>
                          <a:spcPts val="3079"/>
                        </a:lnSpc>
                      </a:pPr>
                      <a:endParaRPr lang="en-US" sz="1100"/>
                    </a:p>
                    <a:p>
                      <a:pPr algn="l">
                        <a:lnSpc>
                          <a:spcPts val="3079"/>
                        </a:lnSpc>
                      </a:pPr>
                      <a:endParaRPr lang="en-US" sz="1100"/>
                    </a:p>
                    <a:p>
                      <a:pPr algn="l">
                        <a:lnSpc>
                          <a:spcPts val="3079"/>
                        </a:lnSpc>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Freeform 5"/>
          <p:cNvSpPr/>
          <p:nvPr/>
        </p:nvSpPr>
        <p:spPr>
          <a:xfrm>
            <a:off x="9214091" y="3792022"/>
            <a:ext cx="8735123" cy="4465832"/>
          </a:xfrm>
          <a:custGeom>
            <a:avLst/>
            <a:gdLst/>
            <a:ahLst/>
            <a:cxnLst/>
            <a:rect l="l" t="t" r="r" b="b"/>
            <a:pathLst>
              <a:path w="8735123" h="4465832">
                <a:moveTo>
                  <a:pt x="0" y="0"/>
                </a:moveTo>
                <a:lnTo>
                  <a:pt x="8735122" y="0"/>
                </a:lnTo>
                <a:lnTo>
                  <a:pt x="8735122" y="4465832"/>
                </a:lnTo>
                <a:lnTo>
                  <a:pt x="0" y="4465832"/>
                </a:lnTo>
                <a:lnTo>
                  <a:pt x="0" y="0"/>
                </a:lnTo>
                <a:close/>
              </a:path>
            </a:pathLst>
          </a:custGeom>
          <a:blipFill>
            <a:blip r:embed="rId4"/>
            <a:stretch>
              <a:fillRect/>
            </a:stretch>
          </a:blipFill>
        </p:spPr>
      </p:sp>
      <p:sp>
        <p:nvSpPr>
          <p:cNvPr id="6" name="TextBox 6"/>
          <p:cNvSpPr txBox="1"/>
          <p:nvPr/>
        </p:nvSpPr>
        <p:spPr>
          <a:xfrm>
            <a:off x="0" y="-95250"/>
            <a:ext cx="9214091" cy="854075"/>
          </a:xfrm>
          <a:prstGeom prst="rect">
            <a:avLst/>
          </a:prstGeom>
        </p:spPr>
        <p:txBody>
          <a:bodyPr lIns="0" tIns="0" rIns="0" bIns="0" rtlCol="0" anchor="t">
            <a:spAutoFit/>
          </a:bodyPr>
          <a:lstStyle/>
          <a:p>
            <a:pPr algn="ctr">
              <a:lnSpc>
                <a:spcPts val="7000"/>
              </a:lnSpc>
            </a:pPr>
            <a:r>
              <a:rPr lang="en-US" sz="5000">
                <a:solidFill>
                  <a:srgbClr val="3D1E08"/>
                </a:solidFill>
                <a:latin typeface="Paytone One"/>
                <a:ea typeface="Paytone One"/>
                <a:cs typeface="Paytone One"/>
                <a:sym typeface="Paytone One"/>
              </a:rPr>
              <a:t>Visualization with R</a:t>
            </a:r>
          </a:p>
        </p:txBody>
      </p:sp>
      <p:sp>
        <p:nvSpPr>
          <p:cNvPr id="7" name="TextBox 7"/>
          <p:cNvSpPr txBox="1"/>
          <p:nvPr/>
        </p:nvSpPr>
        <p:spPr>
          <a:xfrm>
            <a:off x="12415832" y="-14001"/>
            <a:ext cx="5872168" cy="540751"/>
          </a:xfrm>
          <a:prstGeom prst="rect">
            <a:avLst/>
          </a:prstGeom>
        </p:spPr>
        <p:txBody>
          <a:bodyPr lIns="0" tIns="0" rIns="0" bIns="0" rtlCol="0" anchor="t">
            <a:spAutoFit/>
          </a:bodyPr>
          <a:lstStyle/>
          <a:p>
            <a:pPr algn="ctr">
              <a:lnSpc>
                <a:spcPts val="4461"/>
              </a:lnSpc>
            </a:pPr>
            <a:r>
              <a:rPr lang="en-US" sz="3186">
                <a:solidFill>
                  <a:srgbClr val="3D1E08"/>
                </a:solidFill>
                <a:latin typeface="Paytone One"/>
                <a:ea typeface="Paytone One"/>
                <a:cs typeface="Paytone One"/>
                <a:sym typeface="Paytone One"/>
              </a:rPr>
              <a:t>In-depth</a:t>
            </a:r>
          </a:p>
        </p:txBody>
      </p:sp>
    </p:spTree>
  </p:cSld>
  <p:clrMapOvr>
    <a:masterClrMapping/>
  </p:clrMapOvr>
  <p:transition>
    <p:circl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7DF"/>
        </a:solidFill>
        <a:effectLst/>
      </p:bgPr>
    </p:bg>
    <p:spTree>
      <p:nvGrpSpPr>
        <p:cNvPr id="1" name=""/>
        <p:cNvGrpSpPr/>
        <p:nvPr/>
      </p:nvGrpSpPr>
      <p:grpSpPr>
        <a:xfrm>
          <a:off x="0" y="0"/>
          <a:ext cx="0" cy="0"/>
          <a:chOff x="0" y="0"/>
          <a:chExt cx="0" cy="0"/>
        </a:xfrm>
      </p:grpSpPr>
      <p:sp>
        <p:nvSpPr>
          <p:cNvPr id="2" name="Freeform 2"/>
          <p:cNvSpPr/>
          <p:nvPr/>
        </p:nvSpPr>
        <p:spPr>
          <a:xfrm>
            <a:off x="15870263" y="526751"/>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80331" y="966297"/>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4" name="Table 4"/>
          <p:cNvGraphicFramePr>
            <a:graphicFrameLocks noGrp="1"/>
          </p:cNvGraphicFramePr>
          <p:nvPr/>
        </p:nvGraphicFramePr>
        <p:xfrm>
          <a:off x="0" y="966247"/>
          <a:ext cx="18288000" cy="9221274"/>
        </p:xfrm>
        <a:graphic>
          <a:graphicData uri="http://schemas.openxmlformats.org/drawingml/2006/table">
            <a:tbl>
              <a:tblPr/>
              <a:tblGrid>
                <a:gridCol w="8769073">
                  <a:extLst>
                    <a:ext uri="{9D8B030D-6E8A-4147-A177-3AD203B41FA5}">
                      <a16:colId xmlns:a16="http://schemas.microsoft.com/office/drawing/2014/main" val="20000"/>
                    </a:ext>
                  </a:extLst>
                </a:gridCol>
                <a:gridCol w="9518927">
                  <a:extLst>
                    <a:ext uri="{9D8B030D-6E8A-4147-A177-3AD203B41FA5}">
                      <a16:colId xmlns:a16="http://schemas.microsoft.com/office/drawing/2014/main" val="20001"/>
                    </a:ext>
                  </a:extLst>
                </a:gridCol>
              </a:tblGrid>
              <a:tr h="753588">
                <a:tc>
                  <a:txBody>
                    <a:bodyPr/>
                    <a:lstStyle/>
                    <a:p>
                      <a:pPr algn="ctr">
                        <a:lnSpc>
                          <a:spcPts val="4619"/>
                        </a:lnSpc>
                        <a:spcBef>
                          <a:spcPct val="0"/>
                        </a:spcBef>
                        <a:defRPr/>
                      </a:pPr>
                      <a:r>
                        <a:rPr lang="en-US" sz="3299" b="1">
                          <a:solidFill>
                            <a:srgbClr val="E14235"/>
                          </a:solidFill>
                          <a:latin typeface="Crimson Pro Bold"/>
                          <a:ea typeface="Crimson Pro Bold"/>
                          <a:cs typeface="Crimson Pro Bold"/>
                          <a:sym typeface="Crimson Pro Bold"/>
                        </a:rPr>
                        <a:t>1.Total number of survey takers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ctr">
                        <a:lnSpc>
                          <a:spcPts val="4619"/>
                        </a:lnSpc>
                        <a:spcBef>
                          <a:spcPct val="0"/>
                        </a:spcBef>
                        <a:defRPr/>
                      </a:pPr>
                      <a:r>
                        <a:rPr lang="en-US" sz="3299" b="1">
                          <a:solidFill>
                            <a:srgbClr val="E14235"/>
                          </a:solidFill>
                          <a:latin typeface="Crimson Pro Bold"/>
                          <a:ea typeface="Crimson Pro Bold"/>
                          <a:cs typeface="Crimson Pro Bold"/>
                          <a:sym typeface="Crimson Pro Bold"/>
                        </a:rPr>
                        <a:t>2.Average age of survey takers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982411">
                <a:tc>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11535">
                <a:tc rowSpan="2">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rowSpan="2">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73740">
                <a:tc vMerge="1">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vMerge="1">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Freeform 5"/>
          <p:cNvSpPr/>
          <p:nvPr/>
        </p:nvSpPr>
        <p:spPr>
          <a:xfrm>
            <a:off x="1028700" y="2638049"/>
            <a:ext cx="6524775" cy="4175856"/>
          </a:xfrm>
          <a:custGeom>
            <a:avLst/>
            <a:gdLst/>
            <a:ahLst/>
            <a:cxnLst/>
            <a:rect l="l" t="t" r="r" b="b"/>
            <a:pathLst>
              <a:path w="6524775" h="4175856">
                <a:moveTo>
                  <a:pt x="0" y="0"/>
                </a:moveTo>
                <a:lnTo>
                  <a:pt x="6524775" y="0"/>
                </a:lnTo>
                <a:lnTo>
                  <a:pt x="6524775" y="4175856"/>
                </a:lnTo>
                <a:lnTo>
                  <a:pt x="0" y="4175856"/>
                </a:lnTo>
                <a:lnTo>
                  <a:pt x="0" y="0"/>
                </a:lnTo>
                <a:close/>
              </a:path>
            </a:pathLst>
          </a:custGeom>
          <a:blipFill>
            <a:blip r:embed="rId4"/>
            <a:stretch>
              <a:fillRect/>
            </a:stretch>
          </a:blipFill>
        </p:spPr>
      </p:sp>
      <p:sp>
        <p:nvSpPr>
          <p:cNvPr id="6" name="Freeform 6"/>
          <p:cNvSpPr/>
          <p:nvPr/>
        </p:nvSpPr>
        <p:spPr>
          <a:xfrm>
            <a:off x="1543149" y="7993379"/>
            <a:ext cx="5495878" cy="1968673"/>
          </a:xfrm>
          <a:custGeom>
            <a:avLst/>
            <a:gdLst/>
            <a:ahLst/>
            <a:cxnLst/>
            <a:rect l="l" t="t" r="r" b="b"/>
            <a:pathLst>
              <a:path w="5495878" h="1968673">
                <a:moveTo>
                  <a:pt x="0" y="0"/>
                </a:moveTo>
                <a:lnTo>
                  <a:pt x="5495877" y="0"/>
                </a:lnTo>
                <a:lnTo>
                  <a:pt x="5495877" y="1968672"/>
                </a:lnTo>
                <a:lnTo>
                  <a:pt x="0" y="1968672"/>
                </a:lnTo>
                <a:lnTo>
                  <a:pt x="0" y="0"/>
                </a:lnTo>
                <a:close/>
              </a:path>
            </a:pathLst>
          </a:custGeom>
          <a:blipFill>
            <a:blip r:embed="rId5"/>
            <a:stretch>
              <a:fillRect/>
            </a:stretch>
          </a:blipFill>
        </p:spPr>
      </p:sp>
      <p:sp>
        <p:nvSpPr>
          <p:cNvPr id="7" name="Freeform 7"/>
          <p:cNvSpPr/>
          <p:nvPr/>
        </p:nvSpPr>
        <p:spPr>
          <a:xfrm>
            <a:off x="9973014" y="2638049"/>
            <a:ext cx="7286286" cy="4134353"/>
          </a:xfrm>
          <a:custGeom>
            <a:avLst/>
            <a:gdLst/>
            <a:ahLst/>
            <a:cxnLst/>
            <a:rect l="l" t="t" r="r" b="b"/>
            <a:pathLst>
              <a:path w="7286286" h="4134353">
                <a:moveTo>
                  <a:pt x="0" y="0"/>
                </a:moveTo>
                <a:lnTo>
                  <a:pt x="7286286" y="0"/>
                </a:lnTo>
                <a:lnTo>
                  <a:pt x="7286286" y="4134353"/>
                </a:lnTo>
                <a:lnTo>
                  <a:pt x="0" y="4134353"/>
                </a:lnTo>
                <a:lnTo>
                  <a:pt x="0" y="0"/>
                </a:lnTo>
                <a:close/>
              </a:path>
            </a:pathLst>
          </a:custGeom>
          <a:blipFill>
            <a:blip r:embed="rId6"/>
            <a:stretch>
              <a:fillRect/>
            </a:stretch>
          </a:blipFill>
        </p:spPr>
      </p:sp>
      <p:sp>
        <p:nvSpPr>
          <p:cNvPr id="8" name="Freeform 8"/>
          <p:cNvSpPr/>
          <p:nvPr/>
        </p:nvSpPr>
        <p:spPr>
          <a:xfrm>
            <a:off x="9830588" y="7963967"/>
            <a:ext cx="7704487" cy="2027497"/>
          </a:xfrm>
          <a:custGeom>
            <a:avLst/>
            <a:gdLst/>
            <a:ahLst/>
            <a:cxnLst/>
            <a:rect l="l" t="t" r="r" b="b"/>
            <a:pathLst>
              <a:path w="7704487" h="2027497">
                <a:moveTo>
                  <a:pt x="0" y="0"/>
                </a:moveTo>
                <a:lnTo>
                  <a:pt x="7704487" y="0"/>
                </a:lnTo>
                <a:lnTo>
                  <a:pt x="7704487" y="2027496"/>
                </a:lnTo>
                <a:lnTo>
                  <a:pt x="0" y="2027496"/>
                </a:lnTo>
                <a:lnTo>
                  <a:pt x="0" y="0"/>
                </a:lnTo>
                <a:close/>
              </a:path>
            </a:pathLst>
          </a:custGeom>
          <a:blipFill>
            <a:blip r:embed="rId7"/>
            <a:stretch>
              <a:fillRect/>
            </a:stretch>
          </a:blipFill>
        </p:spPr>
      </p:sp>
      <p:sp>
        <p:nvSpPr>
          <p:cNvPr id="9" name="TextBox 9"/>
          <p:cNvSpPr txBox="1"/>
          <p:nvPr/>
        </p:nvSpPr>
        <p:spPr>
          <a:xfrm>
            <a:off x="616498" y="-95250"/>
            <a:ext cx="17400457" cy="854075"/>
          </a:xfrm>
          <a:prstGeom prst="rect">
            <a:avLst/>
          </a:prstGeom>
        </p:spPr>
        <p:txBody>
          <a:bodyPr lIns="0" tIns="0" rIns="0" bIns="0" rtlCol="0" anchor="t">
            <a:spAutoFit/>
          </a:bodyPr>
          <a:lstStyle/>
          <a:p>
            <a:pPr algn="ctr">
              <a:lnSpc>
                <a:spcPts val="7000"/>
              </a:lnSpc>
            </a:pPr>
            <a:r>
              <a:rPr lang="en-US" sz="5000">
                <a:solidFill>
                  <a:srgbClr val="3D1E08"/>
                </a:solidFill>
                <a:latin typeface="Paytone One"/>
                <a:ea typeface="Paytone One"/>
                <a:cs typeface="Paytone One"/>
                <a:sym typeface="Paytone One"/>
              </a:rPr>
              <a:t>Visualization with Power-BI</a:t>
            </a:r>
          </a:p>
        </p:txBody>
      </p:sp>
    </p:spTree>
  </p:cSld>
  <p:clrMapOvr>
    <a:masterClrMapping/>
  </p:clrMapOvr>
  <p:transition>
    <p:circl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7DF"/>
        </a:solidFill>
        <a:effectLst/>
      </p:bgPr>
    </p:bg>
    <p:spTree>
      <p:nvGrpSpPr>
        <p:cNvPr id="1" name=""/>
        <p:cNvGrpSpPr/>
        <p:nvPr/>
      </p:nvGrpSpPr>
      <p:grpSpPr>
        <a:xfrm>
          <a:off x="0" y="0"/>
          <a:ext cx="0" cy="0"/>
          <a:chOff x="0" y="0"/>
          <a:chExt cx="0" cy="0"/>
        </a:xfrm>
      </p:grpSpPr>
      <p:sp>
        <p:nvSpPr>
          <p:cNvPr id="2" name="Freeform 2"/>
          <p:cNvSpPr/>
          <p:nvPr/>
        </p:nvSpPr>
        <p:spPr>
          <a:xfrm>
            <a:off x="15870263" y="526751"/>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80331" y="966297"/>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4" name="Table 4"/>
          <p:cNvGraphicFramePr>
            <a:graphicFrameLocks noGrp="1"/>
          </p:cNvGraphicFramePr>
          <p:nvPr/>
        </p:nvGraphicFramePr>
        <p:xfrm>
          <a:off x="0" y="966247"/>
          <a:ext cx="18288000" cy="9221274"/>
        </p:xfrm>
        <a:graphic>
          <a:graphicData uri="http://schemas.openxmlformats.org/drawingml/2006/table">
            <a:tbl>
              <a:tblPr/>
              <a:tblGrid>
                <a:gridCol w="8373883">
                  <a:extLst>
                    <a:ext uri="{9D8B030D-6E8A-4147-A177-3AD203B41FA5}">
                      <a16:colId xmlns:a16="http://schemas.microsoft.com/office/drawing/2014/main" val="20000"/>
                    </a:ext>
                  </a:extLst>
                </a:gridCol>
                <a:gridCol w="9914117">
                  <a:extLst>
                    <a:ext uri="{9D8B030D-6E8A-4147-A177-3AD203B41FA5}">
                      <a16:colId xmlns:a16="http://schemas.microsoft.com/office/drawing/2014/main" val="20001"/>
                    </a:ext>
                  </a:extLst>
                </a:gridCol>
              </a:tblGrid>
              <a:tr h="753588">
                <a:tc>
                  <a:txBody>
                    <a:bodyPr/>
                    <a:lstStyle/>
                    <a:p>
                      <a:pPr algn="ctr">
                        <a:lnSpc>
                          <a:spcPts val="4619"/>
                        </a:lnSpc>
                        <a:spcBef>
                          <a:spcPct val="0"/>
                        </a:spcBef>
                        <a:defRPr/>
                      </a:pPr>
                      <a:r>
                        <a:rPr lang="en-US" sz="3299" b="1">
                          <a:solidFill>
                            <a:srgbClr val="E14235"/>
                          </a:solidFill>
                          <a:latin typeface="Crimson Pro Bold"/>
                          <a:ea typeface="Crimson Pro Bold"/>
                          <a:cs typeface="Crimson Pro Bold"/>
                          <a:sym typeface="Crimson Pro Bold"/>
                        </a:rPr>
                        <a:t>3.Country of survey takers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ctr">
                        <a:lnSpc>
                          <a:spcPts val="4619"/>
                        </a:lnSpc>
                        <a:spcBef>
                          <a:spcPct val="0"/>
                        </a:spcBef>
                        <a:defRPr/>
                      </a:pPr>
                      <a:r>
                        <a:rPr lang="en-US" sz="3299" b="1">
                          <a:solidFill>
                            <a:srgbClr val="E14235"/>
                          </a:solidFill>
                          <a:latin typeface="Crimson Pro Bold"/>
                          <a:ea typeface="Crimson Pro Bold"/>
                          <a:cs typeface="Crimson Pro Bold"/>
                          <a:sym typeface="Crimson Pro Bold"/>
                        </a:rPr>
                        <a:t>4.Favorite programming Language</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303899">
                <a:tc>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90047">
                <a:tc rowSpan="2">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rowSpan="2">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73740">
                <a:tc vMerge="1">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vMerge="1">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Freeform 5"/>
          <p:cNvSpPr/>
          <p:nvPr/>
        </p:nvSpPr>
        <p:spPr>
          <a:xfrm>
            <a:off x="1565134" y="2198503"/>
            <a:ext cx="5009869" cy="4560003"/>
          </a:xfrm>
          <a:custGeom>
            <a:avLst/>
            <a:gdLst/>
            <a:ahLst/>
            <a:cxnLst/>
            <a:rect l="l" t="t" r="r" b="b"/>
            <a:pathLst>
              <a:path w="5009869" h="4560003">
                <a:moveTo>
                  <a:pt x="0" y="0"/>
                </a:moveTo>
                <a:lnTo>
                  <a:pt x="5009869" y="0"/>
                </a:lnTo>
                <a:lnTo>
                  <a:pt x="5009869" y="4560002"/>
                </a:lnTo>
                <a:lnTo>
                  <a:pt x="0" y="4560002"/>
                </a:lnTo>
                <a:lnTo>
                  <a:pt x="0" y="0"/>
                </a:lnTo>
                <a:close/>
              </a:path>
            </a:pathLst>
          </a:custGeom>
          <a:blipFill>
            <a:blip r:embed="rId4"/>
            <a:stretch>
              <a:fillRect/>
            </a:stretch>
          </a:blipFill>
        </p:spPr>
      </p:sp>
      <p:sp>
        <p:nvSpPr>
          <p:cNvPr id="6" name="Freeform 6"/>
          <p:cNvSpPr/>
          <p:nvPr/>
        </p:nvSpPr>
        <p:spPr>
          <a:xfrm>
            <a:off x="1565134" y="7245708"/>
            <a:ext cx="4801223" cy="2808463"/>
          </a:xfrm>
          <a:custGeom>
            <a:avLst/>
            <a:gdLst/>
            <a:ahLst/>
            <a:cxnLst/>
            <a:rect l="l" t="t" r="r" b="b"/>
            <a:pathLst>
              <a:path w="4801223" h="2808463">
                <a:moveTo>
                  <a:pt x="0" y="0"/>
                </a:moveTo>
                <a:lnTo>
                  <a:pt x="4801223" y="0"/>
                </a:lnTo>
                <a:lnTo>
                  <a:pt x="4801223" y="2808463"/>
                </a:lnTo>
                <a:lnTo>
                  <a:pt x="0" y="2808463"/>
                </a:lnTo>
                <a:lnTo>
                  <a:pt x="0" y="0"/>
                </a:lnTo>
                <a:close/>
              </a:path>
            </a:pathLst>
          </a:custGeom>
          <a:blipFill>
            <a:blip r:embed="rId5"/>
            <a:stretch>
              <a:fillRect t="-1776"/>
            </a:stretch>
          </a:blipFill>
        </p:spPr>
      </p:sp>
      <p:sp>
        <p:nvSpPr>
          <p:cNvPr id="7" name="Freeform 7"/>
          <p:cNvSpPr/>
          <p:nvPr/>
        </p:nvSpPr>
        <p:spPr>
          <a:xfrm>
            <a:off x="10671515" y="1968717"/>
            <a:ext cx="6090735" cy="4802310"/>
          </a:xfrm>
          <a:custGeom>
            <a:avLst/>
            <a:gdLst/>
            <a:ahLst/>
            <a:cxnLst/>
            <a:rect l="l" t="t" r="r" b="b"/>
            <a:pathLst>
              <a:path w="6090735" h="4802310">
                <a:moveTo>
                  <a:pt x="0" y="0"/>
                </a:moveTo>
                <a:lnTo>
                  <a:pt x="6090735" y="0"/>
                </a:lnTo>
                <a:lnTo>
                  <a:pt x="6090735" y="4802310"/>
                </a:lnTo>
                <a:lnTo>
                  <a:pt x="0" y="4802310"/>
                </a:lnTo>
                <a:lnTo>
                  <a:pt x="0" y="0"/>
                </a:lnTo>
                <a:close/>
              </a:path>
            </a:pathLst>
          </a:custGeom>
          <a:blipFill>
            <a:blip r:embed="rId6"/>
            <a:stretch>
              <a:fillRect/>
            </a:stretch>
          </a:blipFill>
        </p:spPr>
      </p:sp>
      <p:sp>
        <p:nvSpPr>
          <p:cNvPr id="8" name="Freeform 8"/>
          <p:cNvSpPr/>
          <p:nvPr/>
        </p:nvSpPr>
        <p:spPr>
          <a:xfrm>
            <a:off x="11475296" y="7245708"/>
            <a:ext cx="4394967" cy="2683032"/>
          </a:xfrm>
          <a:custGeom>
            <a:avLst/>
            <a:gdLst/>
            <a:ahLst/>
            <a:cxnLst/>
            <a:rect l="l" t="t" r="r" b="b"/>
            <a:pathLst>
              <a:path w="4394967" h="2683032">
                <a:moveTo>
                  <a:pt x="0" y="0"/>
                </a:moveTo>
                <a:lnTo>
                  <a:pt x="4394967" y="0"/>
                </a:lnTo>
                <a:lnTo>
                  <a:pt x="4394967" y="2683032"/>
                </a:lnTo>
                <a:lnTo>
                  <a:pt x="0" y="2683032"/>
                </a:lnTo>
                <a:lnTo>
                  <a:pt x="0" y="0"/>
                </a:lnTo>
                <a:close/>
              </a:path>
            </a:pathLst>
          </a:custGeom>
          <a:blipFill>
            <a:blip r:embed="rId7"/>
            <a:stretch>
              <a:fillRect/>
            </a:stretch>
          </a:blipFill>
        </p:spPr>
      </p:sp>
      <p:sp>
        <p:nvSpPr>
          <p:cNvPr id="9" name="TextBox 9"/>
          <p:cNvSpPr txBox="1"/>
          <p:nvPr/>
        </p:nvSpPr>
        <p:spPr>
          <a:xfrm>
            <a:off x="616498" y="-95250"/>
            <a:ext cx="17400457" cy="854075"/>
          </a:xfrm>
          <a:prstGeom prst="rect">
            <a:avLst/>
          </a:prstGeom>
        </p:spPr>
        <p:txBody>
          <a:bodyPr lIns="0" tIns="0" rIns="0" bIns="0" rtlCol="0" anchor="t">
            <a:spAutoFit/>
          </a:bodyPr>
          <a:lstStyle/>
          <a:p>
            <a:pPr algn="ctr">
              <a:lnSpc>
                <a:spcPts val="7000"/>
              </a:lnSpc>
            </a:pPr>
            <a:r>
              <a:rPr lang="en-US" sz="5000">
                <a:solidFill>
                  <a:srgbClr val="3D1E08"/>
                </a:solidFill>
                <a:latin typeface="Paytone One"/>
                <a:ea typeface="Paytone One"/>
                <a:cs typeface="Paytone One"/>
                <a:sym typeface="Paytone One"/>
              </a:rPr>
              <a:t>Visualization with Power-BI</a:t>
            </a:r>
          </a:p>
        </p:txBody>
      </p:sp>
    </p:spTree>
  </p:cSld>
  <p:clrMapOvr>
    <a:masterClrMapping/>
  </p:clrMapOvr>
  <p:transition>
    <p:circl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7DF"/>
        </a:solidFill>
        <a:effectLst/>
      </p:bgPr>
    </p:bg>
    <p:spTree>
      <p:nvGrpSpPr>
        <p:cNvPr id="1" name=""/>
        <p:cNvGrpSpPr/>
        <p:nvPr/>
      </p:nvGrpSpPr>
      <p:grpSpPr>
        <a:xfrm>
          <a:off x="0" y="0"/>
          <a:ext cx="0" cy="0"/>
          <a:chOff x="0" y="0"/>
          <a:chExt cx="0" cy="0"/>
        </a:xfrm>
      </p:grpSpPr>
      <p:sp>
        <p:nvSpPr>
          <p:cNvPr id="2" name="Freeform 2"/>
          <p:cNvSpPr/>
          <p:nvPr/>
        </p:nvSpPr>
        <p:spPr>
          <a:xfrm>
            <a:off x="15870263" y="526751"/>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80331" y="966297"/>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4" name="Table 4"/>
          <p:cNvGraphicFramePr>
            <a:graphicFrameLocks noGrp="1"/>
          </p:cNvGraphicFramePr>
          <p:nvPr/>
        </p:nvGraphicFramePr>
        <p:xfrm>
          <a:off x="0" y="966247"/>
          <a:ext cx="18288000" cy="9793995"/>
        </p:xfrm>
        <a:graphic>
          <a:graphicData uri="http://schemas.openxmlformats.org/drawingml/2006/table">
            <a:tbl>
              <a:tblPr/>
              <a:tblGrid>
                <a:gridCol w="8204517">
                  <a:extLst>
                    <a:ext uri="{9D8B030D-6E8A-4147-A177-3AD203B41FA5}">
                      <a16:colId xmlns:a16="http://schemas.microsoft.com/office/drawing/2014/main" val="20000"/>
                    </a:ext>
                  </a:extLst>
                </a:gridCol>
                <a:gridCol w="10083483">
                  <a:extLst>
                    <a:ext uri="{9D8B030D-6E8A-4147-A177-3AD203B41FA5}">
                      <a16:colId xmlns:a16="http://schemas.microsoft.com/office/drawing/2014/main" val="20001"/>
                    </a:ext>
                  </a:extLst>
                </a:gridCol>
              </a:tblGrid>
              <a:tr h="1327849">
                <a:tc>
                  <a:txBody>
                    <a:bodyPr/>
                    <a:lstStyle/>
                    <a:p>
                      <a:pPr algn="ctr">
                        <a:lnSpc>
                          <a:spcPts val="4619"/>
                        </a:lnSpc>
                        <a:defRPr/>
                      </a:pPr>
                      <a:r>
                        <a:rPr lang="en-US" sz="3299" b="1">
                          <a:solidFill>
                            <a:srgbClr val="E14235"/>
                          </a:solidFill>
                          <a:latin typeface="Crimson Pro Bold"/>
                          <a:ea typeface="Crimson Pro Bold"/>
                          <a:cs typeface="Crimson Pro Bold"/>
                          <a:sym typeface="Crimson Pro Bold"/>
                        </a:rPr>
                        <a:t>5.Difficulty to break into </a:t>
                      </a:r>
                      <a:endParaRPr lang="en-US" sz="1100"/>
                    </a:p>
                    <a:p>
                      <a:pPr algn="ctr">
                        <a:lnSpc>
                          <a:spcPts val="4619"/>
                        </a:lnSpc>
                        <a:spcBef>
                          <a:spcPct val="0"/>
                        </a:spcBef>
                      </a:pPr>
                      <a:r>
                        <a:rPr lang="en-US" sz="3299" b="1">
                          <a:solidFill>
                            <a:srgbClr val="E14235"/>
                          </a:solidFill>
                          <a:latin typeface="Crimson Pro Bold"/>
                          <a:ea typeface="Crimson Pro Bold"/>
                          <a:cs typeface="Crimson Pro Bold"/>
                          <a:sym typeface="Crimson Pro Bold"/>
                        </a:rPr>
                        <a:t>data profession</a:t>
                      </a:r>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ctr">
                        <a:lnSpc>
                          <a:spcPts val="4619"/>
                        </a:lnSpc>
                        <a:spcBef>
                          <a:spcPct val="0"/>
                        </a:spcBef>
                        <a:defRPr/>
                      </a:pPr>
                      <a:r>
                        <a:rPr lang="en-US" sz="3299" b="1">
                          <a:solidFill>
                            <a:srgbClr val="E14235"/>
                          </a:solidFill>
                          <a:latin typeface="Crimson Pro Bold"/>
                          <a:ea typeface="Crimson Pro Bold"/>
                          <a:cs typeface="Crimson Pro Bold"/>
                          <a:sym typeface="Crimson Pro Bold"/>
                        </a:rPr>
                        <a:t>6.Happiness with Work/Life Balance</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020273">
                <a:tc>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746090">
                <a:tc rowSpan="2">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rowSpan="2">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99783">
                <a:tc vMerge="1">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vMerge="1">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Freeform 5"/>
          <p:cNvSpPr/>
          <p:nvPr/>
        </p:nvSpPr>
        <p:spPr>
          <a:xfrm>
            <a:off x="616498" y="2799974"/>
            <a:ext cx="7158391" cy="4101999"/>
          </a:xfrm>
          <a:custGeom>
            <a:avLst/>
            <a:gdLst/>
            <a:ahLst/>
            <a:cxnLst/>
            <a:rect l="l" t="t" r="r" b="b"/>
            <a:pathLst>
              <a:path w="7158391" h="4101999">
                <a:moveTo>
                  <a:pt x="0" y="0"/>
                </a:moveTo>
                <a:lnTo>
                  <a:pt x="7158390" y="0"/>
                </a:lnTo>
                <a:lnTo>
                  <a:pt x="7158390" y="4101999"/>
                </a:lnTo>
                <a:lnTo>
                  <a:pt x="0" y="4101999"/>
                </a:lnTo>
                <a:lnTo>
                  <a:pt x="0" y="0"/>
                </a:lnTo>
                <a:close/>
              </a:path>
            </a:pathLst>
          </a:custGeom>
          <a:blipFill>
            <a:blip r:embed="rId4"/>
            <a:stretch>
              <a:fillRect/>
            </a:stretch>
          </a:blipFill>
        </p:spPr>
      </p:sp>
      <p:sp>
        <p:nvSpPr>
          <p:cNvPr id="6" name="Freeform 6"/>
          <p:cNvSpPr/>
          <p:nvPr/>
        </p:nvSpPr>
        <p:spPr>
          <a:xfrm>
            <a:off x="9537032" y="2771399"/>
            <a:ext cx="7613215" cy="4130574"/>
          </a:xfrm>
          <a:custGeom>
            <a:avLst/>
            <a:gdLst/>
            <a:ahLst/>
            <a:cxnLst/>
            <a:rect l="l" t="t" r="r" b="b"/>
            <a:pathLst>
              <a:path w="7613215" h="4130574">
                <a:moveTo>
                  <a:pt x="0" y="0"/>
                </a:moveTo>
                <a:lnTo>
                  <a:pt x="7613215" y="0"/>
                </a:lnTo>
                <a:lnTo>
                  <a:pt x="7613215" y="4130574"/>
                </a:lnTo>
                <a:lnTo>
                  <a:pt x="0" y="4130574"/>
                </a:lnTo>
                <a:lnTo>
                  <a:pt x="0" y="0"/>
                </a:lnTo>
                <a:close/>
              </a:path>
            </a:pathLst>
          </a:custGeom>
          <a:blipFill>
            <a:blip r:embed="rId5"/>
            <a:stretch>
              <a:fillRect/>
            </a:stretch>
          </a:blipFill>
        </p:spPr>
      </p:sp>
      <p:sp>
        <p:nvSpPr>
          <p:cNvPr id="7" name="Freeform 7"/>
          <p:cNvSpPr/>
          <p:nvPr/>
        </p:nvSpPr>
        <p:spPr>
          <a:xfrm>
            <a:off x="1419225" y="7982538"/>
            <a:ext cx="5318964" cy="2190162"/>
          </a:xfrm>
          <a:custGeom>
            <a:avLst/>
            <a:gdLst/>
            <a:ahLst/>
            <a:cxnLst/>
            <a:rect l="l" t="t" r="r" b="b"/>
            <a:pathLst>
              <a:path w="5318964" h="2190162">
                <a:moveTo>
                  <a:pt x="0" y="0"/>
                </a:moveTo>
                <a:lnTo>
                  <a:pt x="5318964" y="0"/>
                </a:lnTo>
                <a:lnTo>
                  <a:pt x="5318964" y="2190162"/>
                </a:lnTo>
                <a:lnTo>
                  <a:pt x="0" y="2190162"/>
                </a:lnTo>
                <a:lnTo>
                  <a:pt x="0" y="0"/>
                </a:lnTo>
                <a:close/>
              </a:path>
            </a:pathLst>
          </a:custGeom>
          <a:blipFill>
            <a:blip r:embed="rId6"/>
            <a:stretch>
              <a:fillRect/>
            </a:stretch>
          </a:blipFill>
        </p:spPr>
      </p:sp>
      <p:sp>
        <p:nvSpPr>
          <p:cNvPr id="8" name="Freeform 8"/>
          <p:cNvSpPr/>
          <p:nvPr/>
        </p:nvSpPr>
        <p:spPr>
          <a:xfrm>
            <a:off x="10934834" y="7472989"/>
            <a:ext cx="4836662" cy="2699711"/>
          </a:xfrm>
          <a:custGeom>
            <a:avLst/>
            <a:gdLst/>
            <a:ahLst/>
            <a:cxnLst/>
            <a:rect l="l" t="t" r="r" b="b"/>
            <a:pathLst>
              <a:path w="4836662" h="2699711">
                <a:moveTo>
                  <a:pt x="0" y="0"/>
                </a:moveTo>
                <a:lnTo>
                  <a:pt x="4836662" y="0"/>
                </a:lnTo>
                <a:lnTo>
                  <a:pt x="4836662" y="2699711"/>
                </a:lnTo>
                <a:lnTo>
                  <a:pt x="0" y="2699711"/>
                </a:lnTo>
                <a:lnTo>
                  <a:pt x="0" y="0"/>
                </a:lnTo>
                <a:close/>
              </a:path>
            </a:pathLst>
          </a:custGeom>
          <a:blipFill>
            <a:blip r:embed="rId7"/>
            <a:stretch>
              <a:fillRect t="-4429" b="-4429"/>
            </a:stretch>
          </a:blipFill>
        </p:spPr>
      </p:sp>
      <p:sp>
        <p:nvSpPr>
          <p:cNvPr id="9" name="TextBox 9"/>
          <p:cNvSpPr txBox="1"/>
          <p:nvPr/>
        </p:nvSpPr>
        <p:spPr>
          <a:xfrm>
            <a:off x="616498" y="-95250"/>
            <a:ext cx="17400457" cy="854075"/>
          </a:xfrm>
          <a:prstGeom prst="rect">
            <a:avLst/>
          </a:prstGeom>
        </p:spPr>
        <p:txBody>
          <a:bodyPr lIns="0" tIns="0" rIns="0" bIns="0" rtlCol="0" anchor="t">
            <a:spAutoFit/>
          </a:bodyPr>
          <a:lstStyle/>
          <a:p>
            <a:pPr algn="ctr">
              <a:lnSpc>
                <a:spcPts val="7000"/>
              </a:lnSpc>
            </a:pPr>
            <a:r>
              <a:rPr lang="en-US" sz="5000">
                <a:solidFill>
                  <a:srgbClr val="3D1E08"/>
                </a:solidFill>
                <a:latin typeface="Paytone One"/>
                <a:ea typeface="Paytone One"/>
                <a:cs typeface="Paytone One"/>
                <a:sym typeface="Paytone One"/>
              </a:rPr>
              <a:t>Visualization with Power-BI</a:t>
            </a:r>
          </a:p>
        </p:txBody>
      </p:sp>
    </p:spTree>
  </p:cSld>
  <p:clrMapOvr>
    <a:masterClrMapping/>
  </p:clrMapOvr>
  <p:transition>
    <p:circl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7DF"/>
        </a:solidFill>
        <a:effectLst/>
      </p:bgPr>
    </p:bg>
    <p:spTree>
      <p:nvGrpSpPr>
        <p:cNvPr id="1" name=""/>
        <p:cNvGrpSpPr/>
        <p:nvPr/>
      </p:nvGrpSpPr>
      <p:grpSpPr>
        <a:xfrm>
          <a:off x="0" y="0"/>
          <a:ext cx="0" cy="0"/>
          <a:chOff x="0" y="0"/>
          <a:chExt cx="0" cy="0"/>
        </a:xfrm>
      </p:grpSpPr>
      <p:grpSp>
        <p:nvGrpSpPr>
          <p:cNvPr id="2" name="Group 2"/>
          <p:cNvGrpSpPr/>
          <p:nvPr/>
        </p:nvGrpSpPr>
        <p:grpSpPr>
          <a:xfrm rot="417065">
            <a:off x="-2423737" y="8321898"/>
            <a:ext cx="11467003" cy="3977724"/>
            <a:chOff x="0" y="0"/>
            <a:chExt cx="1530497" cy="530906"/>
          </a:xfrm>
        </p:grpSpPr>
        <p:sp>
          <p:nvSpPr>
            <p:cNvPr id="3" name="Freeform 3"/>
            <p:cNvSpPr/>
            <p:nvPr/>
          </p:nvSpPr>
          <p:spPr>
            <a:xfrm>
              <a:off x="0" y="0"/>
              <a:ext cx="1530497" cy="530906"/>
            </a:xfrm>
            <a:custGeom>
              <a:avLst/>
              <a:gdLst/>
              <a:ahLst/>
              <a:cxnLst/>
              <a:rect l="l" t="t" r="r" b="b"/>
              <a:pathLst>
                <a:path w="1530497" h="530906">
                  <a:moveTo>
                    <a:pt x="765249" y="0"/>
                  </a:moveTo>
                  <a:cubicBezTo>
                    <a:pt x="342614" y="0"/>
                    <a:pt x="0" y="118847"/>
                    <a:pt x="0" y="265453"/>
                  </a:cubicBezTo>
                  <a:cubicBezTo>
                    <a:pt x="0" y="412058"/>
                    <a:pt x="342614" y="530906"/>
                    <a:pt x="765249" y="530906"/>
                  </a:cubicBezTo>
                  <a:cubicBezTo>
                    <a:pt x="1187884" y="530906"/>
                    <a:pt x="1530497" y="412058"/>
                    <a:pt x="1530497" y="265453"/>
                  </a:cubicBezTo>
                  <a:cubicBezTo>
                    <a:pt x="1530497" y="118847"/>
                    <a:pt x="1187884" y="0"/>
                    <a:pt x="765249" y="0"/>
                  </a:cubicBezTo>
                  <a:close/>
                </a:path>
              </a:pathLst>
            </a:custGeom>
            <a:solidFill>
              <a:srgbClr val="AF3222"/>
            </a:solidFill>
          </p:spPr>
        </p:sp>
        <p:sp>
          <p:nvSpPr>
            <p:cNvPr id="4" name="TextBox 4"/>
            <p:cNvSpPr txBox="1"/>
            <p:nvPr/>
          </p:nvSpPr>
          <p:spPr>
            <a:xfrm>
              <a:off x="143484" y="2147"/>
              <a:ext cx="1243529" cy="478986"/>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a:off x="-1086807" y="8953954"/>
            <a:ext cx="8996226" cy="1848316"/>
          </a:xfrm>
          <a:custGeom>
            <a:avLst/>
            <a:gdLst/>
            <a:ahLst/>
            <a:cxnLst/>
            <a:rect l="l" t="t" r="r" b="b"/>
            <a:pathLst>
              <a:path w="8996226" h="1848316">
                <a:moveTo>
                  <a:pt x="0" y="0"/>
                </a:moveTo>
                <a:lnTo>
                  <a:pt x="8996226" y="0"/>
                </a:lnTo>
                <a:lnTo>
                  <a:pt x="8996226" y="1848315"/>
                </a:lnTo>
                <a:lnTo>
                  <a:pt x="0" y="18483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870263" y="526751"/>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86807" y="966297"/>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902523" y="8861420"/>
            <a:ext cx="1122360" cy="793761"/>
          </a:xfrm>
          <a:custGeom>
            <a:avLst/>
            <a:gdLst/>
            <a:ahLst/>
            <a:cxnLst/>
            <a:rect l="l" t="t" r="r" b="b"/>
            <a:pathLst>
              <a:path w="1122360" h="793761">
                <a:moveTo>
                  <a:pt x="0" y="0"/>
                </a:moveTo>
                <a:lnTo>
                  <a:pt x="1122360" y="0"/>
                </a:lnTo>
                <a:lnTo>
                  <a:pt x="1122360" y="793760"/>
                </a:lnTo>
                <a:lnTo>
                  <a:pt x="0" y="7937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1926046">
            <a:off x="5783321" y="9292400"/>
            <a:ext cx="2066245" cy="1544049"/>
          </a:xfrm>
          <a:custGeom>
            <a:avLst/>
            <a:gdLst/>
            <a:ahLst/>
            <a:cxnLst/>
            <a:rect l="l" t="t" r="r" b="b"/>
            <a:pathLst>
              <a:path w="2066245" h="1544049">
                <a:moveTo>
                  <a:pt x="0" y="0"/>
                </a:moveTo>
                <a:lnTo>
                  <a:pt x="2066245" y="0"/>
                </a:lnTo>
                <a:lnTo>
                  <a:pt x="2066245" y="1544049"/>
                </a:lnTo>
                <a:lnTo>
                  <a:pt x="0" y="15440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0" name="Group 10"/>
          <p:cNvGrpSpPr/>
          <p:nvPr/>
        </p:nvGrpSpPr>
        <p:grpSpPr>
          <a:xfrm>
            <a:off x="-369307" y="-917406"/>
            <a:ext cx="19857632" cy="11204406"/>
            <a:chOff x="0" y="0"/>
            <a:chExt cx="5229994" cy="2950955"/>
          </a:xfrm>
        </p:grpSpPr>
        <p:sp>
          <p:nvSpPr>
            <p:cNvPr id="11" name="Freeform 11"/>
            <p:cNvSpPr/>
            <p:nvPr/>
          </p:nvSpPr>
          <p:spPr>
            <a:xfrm>
              <a:off x="0" y="0"/>
              <a:ext cx="5229994" cy="2950955"/>
            </a:xfrm>
            <a:custGeom>
              <a:avLst/>
              <a:gdLst/>
              <a:ahLst/>
              <a:cxnLst/>
              <a:rect l="l" t="t" r="r" b="b"/>
              <a:pathLst>
                <a:path w="5229994" h="2950955">
                  <a:moveTo>
                    <a:pt x="0" y="0"/>
                  </a:moveTo>
                  <a:lnTo>
                    <a:pt x="5229994" y="0"/>
                  </a:lnTo>
                  <a:lnTo>
                    <a:pt x="5229994" y="2950955"/>
                  </a:lnTo>
                  <a:lnTo>
                    <a:pt x="0" y="2950955"/>
                  </a:lnTo>
                  <a:close/>
                </a:path>
              </a:pathLst>
            </a:custGeom>
            <a:solidFill>
              <a:srgbClr val="AF3222"/>
            </a:solidFill>
          </p:spPr>
        </p:sp>
        <p:sp>
          <p:nvSpPr>
            <p:cNvPr id="12" name="TextBox 12"/>
            <p:cNvSpPr txBox="1"/>
            <p:nvPr/>
          </p:nvSpPr>
          <p:spPr>
            <a:xfrm>
              <a:off x="0" y="-47625"/>
              <a:ext cx="5229994" cy="2998580"/>
            </a:xfrm>
            <a:prstGeom prst="rect">
              <a:avLst/>
            </a:prstGeom>
          </p:spPr>
          <p:txBody>
            <a:bodyPr lIns="50800" tIns="50800" rIns="50800" bIns="50800" rtlCol="0" anchor="ctr"/>
            <a:lstStyle/>
            <a:p>
              <a:pPr algn="ctr">
                <a:lnSpc>
                  <a:spcPts val="3499"/>
                </a:lnSpc>
              </a:pPr>
              <a:endParaRPr/>
            </a:p>
          </p:txBody>
        </p:sp>
      </p:grpSp>
      <p:sp>
        <p:nvSpPr>
          <p:cNvPr id="13" name="TextBox 13"/>
          <p:cNvSpPr txBox="1"/>
          <p:nvPr/>
        </p:nvSpPr>
        <p:spPr>
          <a:xfrm>
            <a:off x="3140222" y="3725498"/>
            <a:ext cx="12838572" cy="1191229"/>
          </a:xfrm>
          <a:prstGeom prst="rect">
            <a:avLst/>
          </a:prstGeom>
        </p:spPr>
        <p:txBody>
          <a:bodyPr lIns="0" tIns="0" rIns="0" bIns="0" rtlCol="0" anchor="t">
            <a:spAutoFit/>
          </a:bodyPr>
          <a:lstStyle/>
          <a:p>
            <a:pPr algn="ctr">
              <a:lnSpc>
                <a:spcPts val="8951"/>
              </a:lnSpc>
            </a:pPr>
            <a:r>
              <a:rPr lang="en-US" sz="8776">
                <a:solidFill>
                  <a:srgbClr val="FFFFFF"/>
                </a:solidFill>
                <a:latin typeface="Paytone One"/>
                <a:ea typeface="Paytone One"/>
                <a:cs typeface="Paytone One"/>
                <a:sym typeface="Paytone One"/>
              </a:rPr>
              <a:t>THANK YOU  </a:t>
            </a:r>
          </a:p>
        </p:txBody>
      </p:sp>
    </p:spTree>
  </p:cSld>
  <p:clrMapOvr>
    <a:masterClrMapping/>
  </p:clrMapOvr>
  <p:transition>
    <p:circl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7DF"/>
        </a:solidFill>
        <a:effectLst/>
      </p:bgPr>
    </p:bg>
    <p:spTree>
      <p:nvGrpSpPr>
        <p:cNvPr id="1" name=""/>
        <p:cNvGrpSpPr/>
        <p:nvPr/>
      </p:nvGrpSpPr>
      <p:grpSpPr>
        <a:xfrm>
          <a:off x="0" y="0"/>
          <a:ext cx="0" cy="0"/>
          <a:chOff x="0" y="0"/>
          <a:chExt cx="0" cy="0"/>
        </a:xfrm>
      </p:grpSpPr>
      <p:sp>
        <p:nvSpPr>
          <p:cNvPr id="2" name="Freeform 2"/>
          <p:cNvSpPr/>
          <p:nvPr/>
        </p:nvSpPr>
        <p:spPr>
          <a:xfrm>
            <a:off x="-1961325" y="783145"/>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39171" y="959981"/>
            <a:ext cx="1898927" cy="9929032"/>
          </a:xfrm>
          <a:custGeom>
            <a:avLst/>
            <a:gdLst/>
            <a:ahLst/>
            <a:cxnLst/>
            <a:rect l="l" t="t" r="r" b="b"/>
            <a:pathLst>
              <a:path w="1898927" h="9929032">
                <a:moveTo>
                  <a:pt x="0" y="0"/>
                </a:moveTo>
                <a:lnTo>
                  <a:pt x="1898928" y="0"/>
                </a:lnTo>
                <a:lnTo>
                  <a:pt x="1898928" y="9929032"/>
                </a:lnTo>
                <a:lnTo>
                  <a:pt x="0" y="99290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450269" y="-492434"/>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15974063" y="783145"/>
            <a:ext cx="1836022" cy="9600116"/>
          </a:xfrm>
          <a:custGeom>
            <a:avLst/>
            <a:gdLst/>
            <a:ahLst/>
            <a:cxnLst/>
            <a:rect l="l" t="t" r="r" b="b"/>
            <a:pathLst>
              <a:path w="1836022" h="9600116">
                <a:moveTo>
                  <a:pt x="1836022" y="0"/>
                </a:moveTo>
                <a:lnTo>
                  <a:pt x="0" y="0"/>
                </a:lnTo>
                <a:lnTo>
                  <a:pt x="0" y="9600116"/>
                </a:lnTo>
                <a:lnTo>
                  <a:pt x="1836022" y="9600116"/>
                </a:lnTo>
                <a:lnTo>
                  <a:pt x="183602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5903024" y="2306061"/>
            <a:ext cx="6481953" cy="8077200"/>
          </a:xfrm>
          <a:custGeom>
            <a:avLst/>
            <a:gdLst/>
            <a:ahLst/>
            <a:cxnLst/>
            <a:rect l="l" t="t" r="r" b="b"/>
            <a:pathLst>
              <a:path w="6481953" h="8077200">
                <a:moveTo>
                  <a:pt x="0" y="0"/>
                </a:moveTo>
                <a:lnTo>
                  <a:pt x="6481952" y="0"/>
                </a:lnTo>
                <a:lnTo>
                  <a:pt x="6481952" y="8077200"/>
                </a:lnTo>
                <a:lnTo>
                  <a:pt x="0" y="8077200"/>
                </a:lnTo>
                <a:lnTo>
                  <a:pt x="0" y="0"/>
                </a:lnTo>
                <a:close/>
              </a:path>
            </a:pathLst>
          </a:custGeom>
          <a:blipFill>
            <a:blip r:embed="rId6"/>
            <a:stretch>
              <a:fillRect/>
            </a:stretch>
          </a:blipFill>
        </p:spPr>
      </p:sp>
      <p:grpSp>
        <p:nvGrpSpPr>
          <p:cNvPr id="7" name="Group 7"/>
          <p:cNvGrpSpPr/>
          <p:nvPr/>
        </p:nvGrpSpPr>
        <p:grpSpPr>
          <a:xfrm>
            <a:off x="7469117" y="959981"/>
            <a:ext cx="3349766" cy="1133154"/>
            <a:chOff x="0" y="0"/>
            <a:chExt cx="1231169" cy="416478"/>
          </a:xfrm>
        </p:grpSpPr>
        <p:sp>
          <p:nvSpPr>
            <p:cNvPr id="8" name="Freeform 8"/>
            <p:cNvSpPr/>
            <p:nvPr/>
          </p:nvSpPr>
          <p:spPr>
            <a:xfrm>
              <a:off x="0" y="0"/>
              <a:ext cx="1231169" cy="416478"/>
            </a:xfrm>
            <a:custGeom>
              <a:avLst/>
              <a:gdLst/>
              <a:ahLst/>
              <a:cxnLst/>
              <a:rect l="l" t="t" r="r" b="b"/>
              <a:pathLst>
                <a:path w="1231169" h="416478">
                  <a:moveTo>
                    <a:pt x="1027969" y="0"/>
                  </a:moveTo>
                  <a:cubicBezTo>
                    <a:pt x="1140194" y="0"/>
                    <a:pt x="1231169" y="93232"/>
                    <a:pt x="1231169" y="208239"/>
                  </a:cubicBezTo>
                  <a:cubicBezTo>
                    <a:pt x="1231169" y="323246"/>
                    <a:pt x="1140194" y="416478"/>
                    <a:pt x="1027969" y="416478"/>
                  </a:cubicBezTo>
                  <a:lnTo>
                    <a:pt x="203200" y="416478"/>
                  </a:lnTo>
                  <a:cubicBezTo>
                    <a:pt x="90976" y="416478"/>
                    <a:pt x="0" y="323246"/>
                    <a:pt x="0" y="208239"/>
                  </a:cubicBezTo>
                  <a:cubicBezTo>
                    <a:pt x="0" y="93232"/>
                    <a:pt x="90976" y="0"/>
                    <a:pt x="203200" y="0"/>
                  </a:cubicBezTo>
                  <a:close/>
                </a:path>
              </a:pathLst>
            </a:custGeom>
            <a:solidFill>
              <a:srgbClr val="3D1E08"/>
            </a:solidFill>
            <a:ln cap="sq">
              <a:noFill/>
              <a:prstDash val="solid"/>
              <a:miter/>
            </a:ln>
          </p:spPr>
        </p:sp>
        <p:sp>
          <p:nvSpPr>
            <p:cNvPr id="9" name="TextBox 9"/>
            <p:cNvSpPr txBox="1"/>
            <p:nvPr/>
          </p:nvSpPr>
          <p:spPr>
            <a:xfrm>
              <a:off x="0" y="-47625"/>
              <a:ext cx="1231169" cy="464103"/>
            </a:xfrm>
            <a:prstGeom prst="rect">
              <a:avLst/>
            </a:prstGeom>
          </p:spPr>
          <p:txBody>
            <a:bodyPr lIns="50800" tIns="50800" rIns="50800" bIns="50800" rtlCol="0" anchor="ctr"/>
            <a:lstStyle/>
            <a:p>
              <a:pPr algn="ctr">
                <a:lnSpc>
                  <a:spcPts val="3779"/>
                </a:lnSpc>
              </a:pPr>
              <a:r>
                <a:rPr lang="en-US" sz="2699">
                  <a:solidFill>
                    <a:srgbClr val="FFF7DF"/>
                  </a:solidFill>
                  <a:latin typeface="Paytone One"/>
                  <a:ea typeface="Paytone One"/>
                  <a:cs typeface="Paytone One"/>
                  <a:sym typeface="Paytone One"/>
                </a:rPr>
                <a:t>1. INTRODUCTION</a:t>
              </a:r>
            </a:p>
          </p:txBody>
        </p:sp>
      </p:grpSp>
      <p:grpSp>
        <p:nvGrpSpPr>
          <p:cNvPr id="10" name="Group 10"/>
          <p:cNvGrpSpPr/>
          <p:nvPr/>
        </p:nvGrpSpPr>
        <p:grpSpPr>
          <a:xfrm>
            <a:off x="2553258" y="3156148"/>
            <a:ext cx="3349766" cy="1133154"/>
            <a:chOff x="0" y="0"/>
            <a:chExt cx="1231169" cy="416478"/>
          </a:xfrm>
        </p:grpSpPr>
        <p:sp>
          <p:nvSpPr>
            <p:cNvPr id="11" name="Freeform 11"/>
            <p:cNvSpPr/>
            <p:nvPr/>
          </p:nvSpPr>
          <p:spPr>
            <a:xfrm>
              <a:off x="0" y="0"/>
              <a:ext cx="1231169" cy="416478"/>
            </a:xfrm>
            <a:custGeom>
              <a:avLst/>
              <a:gdLst/>
              <a:ahLst/>
              <a:cxnLst/>
              <a:rect l="l" t="t" r="r" b="b"/>
              <a:pathLst>
                <a:path w="1231169" h="416478">
                  <a:moveTo>
                    <a:pt x="1027969" y="0"/>
                  </a:moveTo>
                  <a:cubicBezTo>
                    <a:pt x="1140194" y="0"/>
                    <a:pt x="1231169" y="93232"/>
                    <a:pt x="1231169" y="208239"/>
                  </a:cubicBezTo>
                  <a:cubicBezTo>
                    <a:pt x="1231169" y="323246"/>
                    <a:pt x="1140194" y="416478"/>
                    <a:pt x="1027969" y="416478"/>
                  </a:cubicBezTo>
                  <a:lnTo>
                    <a:pt x="203200" y="416478"/>
                  </a:lnTo>
                  <a:cubicBezTo>
                    <a:pt x="90976" y="416478"/>
                    <a:pt x="0" y="323246"/>
                    <a:pt x="0" y="208239"/>
                  </a:cubicBezTo>
                  <a:cubicBezTo>
                    <a:pt x="0" y="93232"/>
                    <a:pt x="90976" y="0"/>
                    <a:pt x="203200" y="0"/>
                  </a:cubicBezTo>
                  <a:close/>
                </a:path>
              </a:pathLst>
            </a:custGeom>
            <a:solidFill>
              <a:srgbClr val="3D1E08"/>
            </a:solidFill>
            <a:ln cap="sq">
              <a:noFill/>
              <a:prstDash val="solid"/>
              <a:miter/>
            </a:ln>
          </p:spPr>
        </p:sp>
        <p:sp>
          <p:nvSpPr>
            <p:cNvPr id="12" name="TextBox 12"/>
            <p:cNvSpPr txBox="1"/>
            <p:nvPr/>
          </p:nvSpPr>
          <p:spPr>
            <a:xfrm>
              <a:off x="0" y="-47625"/>
              <a:ext cx="1231169" cy="464103"/>
            </a:xfrm>
            <a:prstGeom prst="rect">
              <a:avLst/>
            </a:prstGeom>
          </p:spPr>
          <p:txBody>
            <a:bodyPr lIns="50800" tIns="50800" rIns="50800" bIns="50800" rtlCol="0" anchor="ctr"/>
            <a:lstStyle/>
            <a:p>
              <a:pPr algn="ctr">
                <a:lnSpc>
                  <a:spcPts val="3779"/>
                </a:lnSpc>
              </a:pPr>
              <a:r>
                <a:rPr lang="en-US" sz="2699">
                  <a:solidFill>
                    <a:srgbClr val="FFF7DF"/>
                  </a:solidFill>
                  <a:latin typeface="Paytone One"/>
                  <a:ea typeface="Paytone One"/>
                  <a:cs typeface="Paytone One"/>
                  <a:sym typeface="Paytone One"/>
                </a:rPr>
                <a:t>2. METHODOLOGY</a:t>
              </a:r>
            </a:p>
          </p:txBody>
        </p:sp>
      </p:grpSp>
      <p:sp>
        <p:nvSpPr>
          <p:cNvPr id="13" name="TextBox 13"/>
          <p:cNvSpPr txBox="1"/>
          <p:nvPr/>
        </p:nvSpPr>
        <p:spPr>
          <a:xfrm>
            <a:off x="5262184" y="4235313"/>
            <a:ext cx="7763632" cy="2109347"/>
          </a:xfrm>
          <a:prstGeom prst="rect">
            <a:avLst/>
          </a:prstGeom>
        </p:spPr>
        <p:txBody>
          <a:bodyPr lIns="0" tIns="0" rIns="0" bIns="0" rtlCol="0" anchor="t">
            <a:spAutoFit/>
          </a:bodyPr>
          <a:lstStyle/>
          <a:p>
            <a:pPr algn="ctr">
              <a:lnSpc>
                <a:spcPts val="8558"/>
              </a:lnSpc>
            </a:pPr>
            <a:r>
              <a:rPr lang="en-US" sz="6113">
                <a:solidFill>
                  <a:srgbClr val="AAD400"/>
                </a:solidFill>
                <a:latin typeface="Paytone One"/>
                <a:ea typeface="Paytone One"/>
                <a:cs typeface="Paytone One"/>
                <a:sym typeface="Paytone One"/>
              </a:rPr>
              <a:t>MAIN</a:t>
            </a:r>
          </a:p>
          <a:p>
            <a:pPr algn="ctr">
              <a:lnSpc>
                <a:spcPts val="8558"/>
              </a:lnSpc>
            </a:pPr>
            <a:r>
              <a:rPr lang="en-US" sz="6113">
                <a:solidFill>
                  <a:srgbClr val="AAD400"/>
                </a:solidFill>
                <a:latin typeface="Paytone One"/>
                <a:ea typeface="Paytone One"/>
                <a:cs typeface="Paytone One"/>
                <a:sym typeface="Paytone One"/>
              </a:rPr>
              <a:t>CONTENTS</a:t>
            </a:r>
          </a:p>
        </p:txBody>
      </p:sp>
      <p:grpSp>
        <p:nvGrpSpPr>
          <p:cNvPr id="14" name="Group 14"/>
          <p:cNvGrpSpPr/>
          <p:nvPr/>
        </p:nvGrpSpPr>
        <p:grpSpPr>
          <a:xfrm>
            <a:off x="12566593" y="3156148"/>
            <a:ext cx="3634239" cy="1200491"/>
            <a:chOff x="0" y="0"/>
            <a:chExt cx="1335724" cy="441227"/>
          </a:xfrm>
        </p:grpSpPr>
        <p:sp>
          <p:nvSpPr>
            <p:cNvPr id="15" name="Freeform 15"/>
            <p:cNvSpPr/>
            <p:nvPr/>
          </p:nvSpPr>
          <p:spPr>
            <a:xfrm>
              <a:off x="0" y="0"/>
              <a:ext cx="1335724" cy="441227"/>
            </a:xfrm>
            <a:custGeom>
              <a:avLst/>
              <a:gdLst/>
              <a:ahLst/>
              <a:cxnLst/>
              <a:rect l="l" t="t" r="r" b="b"/>
              <a:pathLst>
                <a:path w="1335724" h="441227">
                  <a:moveTo>
                    <a:pt x="1132524" y="0"/>
                  </a:moveTo>
                  <a:cubicBezTo>
                    <a:pt x="1244749" y="0"/>
                    <a:pt x="1335724" y="98772"/>
                    <a:pt x="1335724" y="220614"/>
                  </a:cubicBezTo>
                  <a:cubicBezTo>
                    <a:pt x="1335724" y="342455"/>
                    <a:pt x="1244749" y="441227"/>
                    <a:pt x="1132524" y="441227"/>
                  </a:cubicBezTo>
                  <a:lnTo>
                    <a:pt x="203200" y="441227"/>
                  </a:lnTo>
                  <a:cubicBezTo>
                    <a:pt x="90976" y="441227"/>
                    <a:pt x="0" y="342455"/>
                    <a:pt x="0" y="220614"/>
                  </a:cubicBezTo>
                  <a:cubicBezTo>
                    <a:pt x="0" y="98772"/>
                    <a:pt x="90976" y="0"/>
                    <a:pt x="203200" y="0"/>
                  </a:cubicBezTo>
                  <a:close/>
                </a:path>
              </a:pathLst>
            </a:custGeom>
            <a:solidFill>
              <a:srgbClr val="3D1E08"/>
            </a:solidFill>
            <a:ln cap="sq">
              <a:noFill/>
              <a:prstDash val="solid"/>
              <a:miter/>
            </a:ln>
          </p:spPr>
        </p:sp>
        <p:sp>
          <p:nvSpPr>
            <p:cNvPr id="16" name="TextBox 16"/>
            <p:cNvSpPr txBox="1"/>
            <p:nvPr/>
          </p:nvSpPr>
          <p:spPr>
            <a:xfrm>
              <a:off x="0" y="-47625"/>
              <a:ext cx="1335724" cy="488852"/>
            </a:xfrm>
            <a:prstGeom prst="rect">
              <a:avLst/>
            </a:prstGeom>
          </p:spPr>
          <p:txBody>
            <a:bodyPr lIns="50800" tIns="50800" rIns="50800" bIns="50800" rtlCol="0" anchor="ctr"/>
            <a:lstStyle/>
            <a:p>
              <a:pPr algn="ctr">
                <a:lnSpc>
                  <a:spcPts val="3779"/>
                </a:lnSpc>
              </a:pPr>
              <a:r>
                <a:rPr lang="en-US" sz="2699">
                  <a:solidFill>
                    <a:srgbClr val="FFF7DF"/>
                  </a:solidFill>
                  <a:latin typeface="Paytone One"/>
                  <a:ea typeface="Paytone One"/>
                  <a:cs typeface="Paytone One"/>
                  <a:sym typeface="Paytone One"/>
                </a:rPr>
                <a:t>3. DATA TRANSFORMATION</a:t>
              </a:r>
            </a:p>
          </p:txBody>
        </p:sp>
      </p:grpSp>
      <p:grpSp>
        <p:nvGrpSpPr>
          <p:cNvPr id="17" name="Group 17"/>
          <p:cNvGrpSpPr/>
          <p:nvPr/>
        </p:nvGrpSpPr>
        <p:grpSpPr>
          <a:xfrm>
            <a:off x="2553258" y="6183448"/>
            <a:ext cx="3349766" cy="1761367"/>
            <a:chOff x="0" y="0"/>
            <a:chExt cx="1231169" cy="647371"/>
          </a:xfrm>
        </p:grpSpPr>
        <p:sp>
          <p:nvSpPr>
            <p:cNvPr id="18" name="Freeform 18"/>
            <p:cNvSpPr/>
            <p:nvPr/>
          </p:nvSpPr>
          <p:spPr>
            <a:xfrm>
              <a:off x="0" y="0"/>
              <a:ext cx="1231169" cy="647371"/>
            </a:xfrm>
            <a:custGeom>
              <a:avLst/>
              <a:gdLst/>
              <a:ahLst/>
              <a:cxnLst/>
              <a:rect l="l" t="t" r="r" b="b"/>
              <a:pathLst>
                <a:path w="1231169" h="647371">
                  <a:moveTo>
                    <a:pt x="1027969" y="0"/>
                  </a:moveTo>
                  <a:cubicBezTo>
                    <a:pt x="1140194" y="0"/>
                    <a:pt x="1231169" y="144919"/>
                    <a:pt x="1231169" y="323685"/>
                  </a:cubicBezTo>
                  <a:cubicBezTo>
                    <a:pt x="1231169" y="502452"/>
                    <a:pt x="1140194" y="647371"/>
                    <a:pt x="1027969" y="647371"/>
                  </a:cubicBezTo>
                  <a:lnTo>
                    <a:pt x="203200" y="647371"/>
                  </a:lnTo>
                  <a:cubicBezTo>
                    <a:pt x="90976" y="647371"/>
                    <a:pt x="0" y="502452"/>
                    <a:pt x="0" y="323685"/>
                  </a:cubicBezTo>
                  <a:cubicBezTo>
                    <a:pt x="0" y="144919"/>
                    <a:pt x="90976" y="0"/>
                    <a:pt x="203200" y="0"/>
                  </a:cubicBezTo>
                  <a:close/>
                </a:path>
              </a:pathLst>
            </a:custGeom>
            <a:solidFill>
              <a:srgbClr val="3D1E08"/>
            </a:solidFill>
            <a:ln cap="sq">
              <a:noFill/>
              <a:prstDash val="solid"/>
              <a:miter/>
            </a:ln>
          </p:spPr>
        </p:sp>
        <p:sp>
          <p:nvSpPr>
            <p:cNvPr id="19" name="TextBox 19"/>
            <p:cNvSpPr txBox="1"/>
            <p:nvPr/>
          </p:nvSpPr>
          <p:spPr>
            <a:xfrm>
              <a:off x="0" y="-47625"/>
              <a:ext cx="1231169" cy="694996"/>
            </a:xfrm>
            <a:prstGeom prst="rect">
              <a:avLst/>
            </a:prstGeom>
          </p:spPr>
          <p:txBody>
            <a:bodyPr lIns="50800" tIns="50800" rIns="50800" bIns="50800" rtlCol="0" anchor="ctr"/>
            <a:lstStyle/>
            <a:p>
              <a:pPr algn="ctr">
                <a:lnSpc>
                  <a:spcPts val="3779"/>
                </a:lnSpc>
              </a:pPr>
              <a:r>
                <a:rPr lang="en-US" sz="2699">
                  <a:solidFill>
                    <a:srgbClr val="FFF7DF"/>
                  </a:solidFill>
                  <a:latin typeface="Paytone One"/>
                  <a:ea typeface="Paytone One"/>
                  <a:cs typeface="Paytone One"/>
                  <a:sym typeface="Paytone One"/>
                </a:rPr>
                <a:t>4. ANALYSIS</a:t>
              </a:r>
            </a:p>
            <a:p>
              <a:pPr algn="ctr">
                <a:lnSpc>
                  <a:spcPts val="3779"/>
                </a:lnSpc>
              </a:pPr>
              <a:r>
                <a:rPr lang="en-US" sz="2699">
                  <a:solidFill>
                    <a:srgbClr val="FFF7DF"/>
                  </a:solidFill>
                  <a:latin typeface="Paytone One"/>
                  <a:ea typeface="Paytone One"/>
                  <a:cs typeface="Paytone One"/>
                  <a:sym typeface="Paytone One"/>
                </a:rPr>
                <a:t> WITH R</a:t>
              </a:r>
            </a:p>
          </p:txBody>
        </p:sp>
      </p:grpSp>
      <p:grpSp>
        <p:nvGrpSpPr>
          <p:cNvPr id="20" name="Group 20"/>
          <p:cNvGrpSpPr/>
          <p:nvPr/>
        </p:nvGrpSpPr>
        <p:grpSpPr>
          <a:xfrm>
            <a:off x="12624297" y="6183448"/>
            <a:ext cx="3518831" cy="1761367"/>
            <a:chOff x="0" y="0"/>
            <a:chExt cx="1231169" cy="616268"/>
          </a:xfrm>
        </p:grpSpPr>
        <p:sp>
          <p:nvSpPr>
            <p:cNvPr id="21" name="Freeform 21"/>
            <p:cNvSpPr/>
            <p:nvPr/>
          </p:nvSpPr>
          <p:spPr>
            <a:xfrm>
              <a:off x="0" y="0"/>
              <a:ext cx="1231169" cy="616268"/>
            </a:xfrm>
            <a:custGeom>
              <a:avLst/>
              <a:gdLst/>
              <a:ahLst/>
              <a:cxnLst/>
              <a:rect l="l" t="t" r="r" b="b"/>
              <a:pathLst>
                <a:path w="1231169" h="616268">
                  <a:moveTo>
                    <a:pt x="1027969" y="0"/>
                  </a:moveTo>
                  <a:cubicBezTo>
                    <a:pt x="1140194" y="0"/>
                    <a:pt x="1231169" y="137956"/>
                    <a:pt x="1231169" y="308134"/>
                  </a:cubicBezTo>
                  <a:cubicBezTo>
                    <a:pt x="1231169" y="478311"/>
                    <a:pt x="1140194" y="616268"/>
                    <a:pt x="1027969" y="616268"/>
                  </a:cubicBezTo>
                  <a:lnTo>
                    <a:pt x="203200" y="616268"/>
                  </a:lnTo>
                  <a:cubicBezTo>
                    <a:pt x="90976" y="616268"/>
                    <a:pt x="0" y="478311"/>
                    <a:pt x="0" y="308134"/>
                  </a:cubicBezTo>
                  <a:cubicBezTo>
                    <a:pt x="0" y="137956"/>
                    <a:pt x="90976" y="0"/>
                    <a:pt x="203200" y="0"/>
                  </a:cubicBezTo>
                  <a:close/>
                </a:path>
              </a:pathLst>
            </a:custGeom>
            <a:solidFill>
              <a:srgbClr val="3D1E08"/>
            </a:solidFill>
            <a:ln cap="sq">
              <a:noFill/>
              <a:prstDash val="solid"/>
              <a:miter/>
            </a:ln>
          </p:spPr>
        </p:sp>
        <p:sp>
          <p:nvSpPr>
            <p:cNvPr id="22" name="TextBox 22"/>
            <p:cNvSpPr txBox="1"/>
            <p:nvPr/>
          </p:nvSpPr>
          <p:spPr>
            <a:xfrm>
              <a:off x="0" y="-47625"/>
              <a:ext cx="1231169" cy="663893"/>
            </a:xfrm>
            <a:prstGeom prst="rect">
              <a:avLst/>
            </a:prstGeom>
          </p:spPr>
          <p:txBody>
            <a:bodyPr lIns="50800" tIns="50800" rIns="50800" bIns="50800" rtlCol="0" anchor="ctr"/>
            <a:lstStyle/>
            <a:p>
              <a:pPr algn="ctr">
                <a:lnSpc>
                  <a:spcPts val="3779"/>
                </a:lnSpc>
              </a:pPr>
              <a:r>
                <a:rPr lang="en-US" sz="2699">
                  <a:solidFill>
                    <a:srgbClr val="FFF7DF"/>
                  </a:solidFill>
                  <a:latin typeface="Paytone One"/>
                  <a:ea typeface="Paytone One"/>
                  <a:cs typeface="Paytone One"/>
                  <a:sym typeface="Paytone One"/>
                </a:rPr>
                <a:t>5.VISUALIZATION</a:t>
              </a:r>
            </a:p>
            <a:p>
              <a:pPr algn="ctr">
                <a:lnSpc>
                  <a:spcPts val="3779"/>
                </a:lnSpc>
              </a:pPr>
              <a:r>
                <a:rPr lang="en-US" sz="2699">
                  <a:solidFill>
                    <a:srgbClr val="FFF7DF"/>
                  </a:solidFill>
                  <a:latin typeface="Paytone One"/>
                  <a:ea typeface="Paytone One"/>
                  <a:cs typeface="Paytone One"/>
                  <a:sym typeface="Paytone One"/>
                </a:rPr>
                <a:t>WITH </a:t>
              </a:r>
            </a:p>
            <a:p>
              <a:pPr algn="ctr">
                <a:lnSpc>
                  <a:spcPts val="3779"/>
                </a:lnSpc>
              </a:pPr>
              <a:r>
                <a:rPr lang="en-US" sz="2699">
                  <a:solidFill>
                    <a:srgbClr val="FFF7DF"/>
                  </a:solidFill>
                  <a:latin typeface="Paytone One"/>
                  <a:ea typeface="Paytone One"/>
                  <a:cs typeface="Paytone One"/>
                  <a:sym typeface="Paytone One"/>
                </a:rPr>
                <a:t>POWER-BI</a:t>
              </a:r>
            </a:p>
          </p:txBody>
        </p:sp>
      </p:grpSp>
    </p:spTree>
  </p:cSld>
  <p:clrMapOvr>
    <a:masterClrMapping/>
  </p:clrMapOvr>
  <p:transition spd="med">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7DF"/>
        </a:solidFill>
        <a:effectLst/>
      </p:bgPr>
    </p:bg>
    <p:spTree>
      <p:nvGrpSpPr>
        <p:cNvPr id="1" name=""/>
        <p:cNvGrpSpPr/>
        <p:nvPr/>
      </p:nvGrpSpPr>
      <p:grpSpPr>
        <a:xfrm>
          <a:off x="0" y="0"/>
          <a:ext cx="0" cy="0"/>
          <a:chOff x="0" y="0"/>
          <a:chExt cx="0" cy="0"/>
        </a:xfrm>
      </p:grpSpPr>
      <p:sp>
        <p:nvSpPr>
          <p:cNvPr id="2" name="Freeform 2"/>
          <p:cNvSpPr/>
          <p:nvPr/>
        </p:nvSpPr>
        <p:spPr>
          <a:xfrm>
            <a:off x="-1961325" y="783145"/>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39171" y="959981"/>
            <a:ext cx="1898927" cy="9929032"/>
          </a:xfrm>
          <a:custGeom>
            <a:avLst/>
            <a:gdLst/>
            <a:ahLst/>
            <a:cxnLst/>
            <a:rect l="l" t="t" r="r" b="b"/>
            <a:pathLst>
              <a:path w="1898927" h="9929032">
                <a:moveTo>
                  <a:pt x="0" y="0"/>
                </a:moveTo>
                <a:lnTo>
                  <a:pt x="1898928" y="0"/>
                </a:lnTo>
                <a:lnTo>
                  <a:pt x="1898928" y="9929032"/>
                </a:lnTo>
                <a:lnTo>
                  <a:pt x="0" y="99290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450269" y="-492434"/>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15974063" y="783145"/>
            <a:ext cx="1836022" cy="9600116"/>
          </a:xfrm>
          <a:custGeom>
            <a:avLst/>
            <a:gdLst/>
            <a:ahLst/>
            <a:cxnLst/>
            <a:rect l="l" t="t" r="r" b="b"/>
            <a:pathLst>
              <a:path w="1836022" h="9600116">
                <a:moveTo>
                  <a:pt x="1836022" y="0"/>
                </a:moveTo>
                <a:lnTo>
                  <a:pt x="0" y="0"/>
                </a:lnTo>
                <a:lnTo>
                  <a:pt x="0" y="9600116"/>
                </a:lnTo>
                <a:lnTo>
                  <a:pt x="1836022" y="9600116"/>
                </a:lnTo>
                <a:lnTo>
                  <a:pt x="1836022"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2770819" y="1619021"/>
            <a:ext cx="3349766" cy="1200491"/>
            <a:chOff x="0" y="0"/>
            <a:chExt cx="1231169" cy="441227"/>
          </a:xfrm>
        </p:grpSpPr>
        <p:sp>
          <p:nvSpPr>
            <p:cNvPr id="7" name="Freeform 7"/>
            <p:cNvSpPr/>
            <p:nvPr/>
          </p:nvSpPr>
          <p:spPr>
            <a:xfrm>
              <a:off x="0" y="0"/>
              <a:ext cx="1231169" cy="441227"/>
            </a:xfrm>
            <a:custGeom>
              <a:avLst/>
              <a:gdLst/>
              <a:ahLst/>
              <a:cxnLst/>
              <a:rect l="l" t="t" r="r" b="b"/>
              <a:pathLst>
                <a:path w="1231169" h="441227">
                  <a:moveTo>
                    <a:pt x="1027969" y="0"/>
                  </a:moveTo>
                  <a:cubicBezTo>
                    <a:pt x="1140194" y="0"/>
                    <a:pt x="1231169" y="98772"/>
                    <a:pt x="1231169" y="220614"/>
                  </a:cubicBezTo>
                  <a:cubicBezTo>
                    <a:pt x="1231169" y="342455"/>
                    <a:pt x="1140194" y="441227"/>
                    <a:pt x="1027969" y="441227"/>
                  </a:cubicBezTo>
                  <a:lnTo>
                    <a:pt x="203200" y="441227"/>
                  </a:lnTo>
                  <a:cubicBezTo>
                    <a:pt x="90976" y="441227"/>
                    <a:pt x="0" y="342455"/>
                    <a:pt x="0" y="220614"/>
                  </a:cubicBezTo>
                  <a:cubicBezTo>
                    <a:pt x="0" y="98772"/>
                    <a:pt x="90976" y="0"/>
                    <a:pt x="203200" y="0"/>
                  </a:cubicBezTo>
                  <a:close/>
                </a:path>
              </a:pathLst>
            </a:custGeom>
            <a:solidFill>
              <a:srgbClr val="3D1E08"/>
            </a:solidFill>
            <a:ln cap="sq">
              <a:noFill/>
              <a:prstDash val="solid"/>
              <a:miter/>
            </a:ln>
          </p:spPr>
        </p:sp>
        <p:sp>
          <p:nvSpPr>
            <p:cNvPr id="8" name="TextBox 8"/>
            <p:cNvSpPr txBox="1"/>
            <p:nvPr/>
          </p:nvSpPr>
          <p:spPr>
            <a:xfrm>
              <a:off x="0" y="-47625"/>
              <a:ext cx="1231169" cy="488852"/>
            </a:xfrm>
            <a:prstGeom prst="rect">
              <a:avLst/>
            </a:prstGeom>
          </p:spPr>
          <p:txBody>
            <a:bodyPr lIns="50800" tIns="50800" rIns="50800" bIns="50800" rtlCol="0" anchor="ctr"/>
            <a:lstStyle/>
            <a:p>
              <a:pPr algn="ctr">
                <a:lnSpc>
                  <a:spcPts val="3779"/>
                </a:lnSpc>
              </a:pPr>
              <a:r>
                <a:rPr lang="en-US" sz="2699">
                  <a:solidFill>
                    <a:srgbClr val="FFF7DF"/>
                  </a:solidFill>
                  <a:latin typeface="Paytone One"/>
                  <a:ea typeface="Paytone One"/>
                  <a:cs typeface="Paytone One"/>
                  <a:sym typeface="Paytone One"/>
                </a:rPr>
                <a:t>BASIC INFORMATION</a:t>
              </a:r>
            </a:p>
          </p:txBody>
        </p:sp>
      </p:grpSp>
      <p:grpSp>
        <p:nvGrpSpPr>
          <p:cNvPr id="9" name="Group 9"/>
          <p:cNvGrpSpPr/>
          <p:nvPr/>
        </p:nvGrpSpPr>
        <p:grpSpPr>
          <a:xfrm>
            <a:off x="11847197" y="1888320"/>
            <a:ext cx="3349766" cy="1133154"/>
            <a:chOff x="0" y="0"/>
            <a:chExt cx="1231169" cy="416478"/>
          </a:xfrm>
        </p:grpSpPr>
        <p:sp>
          <p:nvSpPr>
            <p:cNvPr id="10" name="Freeform 10"/>
            <p:cNvSpPr/>
            <p:nvPr/>
          </p:nvSpPr>
          <p:spPr>
            <a:xfrm>
              <a:off x="0" y="0"/>
              <a:ext cx="1231169" cy="416478"/>
            </a:xfrm>
            <a:custGeom>
              <a:avLst/>
              <a:gdLst/>
              <a:ahLst/>
              <a:cxnLst/>
              <a:rect l="l" t="t" r="r" b="b"/>
              <a:pathLst>
                <a:path w="1231169" h="416478">
                  <a:moveTo>
                    <a:pt x="1027969" y="0"/>
                  </a:moveTo>
                  <a:cubicBezTo>
                    <a:pt x="1140194" y="0"/>
                    <a:pt x="1231169" y="93232"/>
                    <a:pt x="1231169" y="208239"/>
                  </a:cubicBezTo>
                  <a:cubicBezTo>
                    <a:pt x="1231169" y="323246"/>
                    <a:pt x="1140194" y="416478"/>
                    <a:pt x="1027969" y="416478"/>
                  </a:cubicBezTo>
                  <a:lnTo>
                    <a:pt x="203200" y="416478"/>
                  </a:lnTo>
                  <a:cubicBezTo>
                    <a:pt x="90976" y="416478"/>
                    <a:pt x="0" y="323246"/>
                    <a:pt x="0" y="208239"/>
                  </a:cubicBezTo>
                  <a:cubicBezTo>
                    <a:pt x="0" y="93232"/>
                    <a:pt x="90976" y="0"/>
                    <a:pt x="203200" y="0"/>
                  </a:cubicBezTo>
                  <a:close/>
                </a:path>
              </a:pathLst>
            </a:custGeom>
            <a:solidFill>
              <a:srgbClr val="3D1E08"/>
            </a:solidFill>
            <a:ln cap="sq">
              <a:noFill/>
              <a:prstDash val="solid"/>
              <a:miter/>
            </a:ln>
          </p:spPr>
        </p:sp>
        <p:sp>
          <p:nvSpPr>
            <p:cNvPr id="11" name="TextBox 11"/>
            <p:cNvSpPr txBox="1"/>
            <p:nvPr/>
          </p:nvSpPr>
          <p:spPr>
            <a:xfrm>
              <a:off x="0" y="-47625"/>
              <a:ext cx="1231169" cy="464103"/>
            </a:xfrm>
            <a:prstGeom prst="rect">
              <a:avLst/>
            </a:prstGeom>
          </p:spPr>
          <p:txBody>
            <a:bodyPr lIns="50800" tIns="50800" rIns="50800" bIns="50800" rtlCol="0" anchor="ctr"/>
            <a:lstStyle/>
            <a:p>
              <a:pPr algn="ctr">
                <a:lnSpc>
                  <a:spcPts val="3779"/>
                </a:lnSpc>
              </a:pPr>
              <a:r>
                <a:rPr lang="en-US" sz="2699">
                  <a:solidFill>
                    <a:srgbClr val="FFF7DF"/>
                  </a:solidFill>
                  <a:latin typeface="Paytone One"/>
                  <a:ea typeface="Paytone One"/>
                  <a:cs typeface="Paytone One"/>
                  <a:sym typeface="Paytone One"/>
                </a:rPr>
                <a:t>OBJECTIVE</a:t>
              </a:r>
            </a:p>
          </p:txBody>
        </p:sp>
      </p:grpSp>
      <p:sp>
        <p:nvSpPr>
          <p:cNvPr id="12" name="TextBox 12"/>
          <p:cNvSpPr txBox="1"/>
          <p:nvPr/>
        </p:nvSpPr>
        <p:spPr>
          <a:xfrm>
            <a:off x="3138485" y="101600"/>
            <a:ext cx="12311784" cy="927100"/>
          </a:xfrm>
          <a:prstGeom prst="rect">
            <a:avLst/>
          </a:prstGeom>
        </p:spPr>
        <p:txBody>
          <a:bodyPr lIns="0" tIns="0" rIns="0" bIns="0" rtlCol="0" anchor="t">
            <a:spAutoFit/>
          </a:bodyPr>
          <a:lstStyle/>
          <a:p>
            <a:pPr algn="ctr">
              <a:lnSpc>
                <a:spcPts val="7699"/>
              </a:lnSpc>
            </a:pPr>
            <a:r>
              <a:rPr lang="en-US" sz="5499">
                <a:solidFill>
                  <a:srgbClr val="3D1E08"/>
                </a:solidFill>
                <a:latin typeface="Paytone One"/>
                <a:ea typeface="Paytone One"/>
                <a:cs typeface="Paytone One"/>
                <a:sym typeface="Paytone One"/>
              </a:rPr>
              <a:t>Introduction To Project</a:t>
            </a:r>
          </a:p>
        </p:txBody>
      </p:sp>
      <p:sp>
        <p:nvSpPr>
          <p:cNvPr id="13" name="TextBox 13"/>
          <p:cNvSpPr txBox="1"/>
          <p:nvPr/>
        </p:nvSpPr>
        <p:spPr>
          <a:xfrm>
            <a:off x="1310537" y="3324337"/>
            <a:ext cx="7662405" cy="6159171"/>
          </a:xfrm>
          <a:prstGeom prst="rect">
            <a:avLst/>
          </a:prstGeom>
        </p:spPr>
        <p:txBody>
          <a:bodyPr lIns="0" tIns="0" rIns="0" bIns="0" rtlCol="0" anchor="t">
            <a:spAutoFit/>
          </a:bodyPr>
          <a:lstStyle/>
          <a:p>
            <a:pPr marL="839409" lvl="1" indent="-419705" algn="l">
              <a:lnSpc>
                <a:spcPts val="5443"/>
              </a:lnSpc>
              <a:buFont typeface="Arial"/>
              <a:buChar char="•"/>
            </a:pPr>
            <a:r>
              <a:rPr lang="en-US" sz="3887" b="1">
                <a:solidFill>
                  <a:srgbClr val="3D1E08"/>
                </a:solidFill>
                <a:latin typeface="Crimson Pro Bold"/>
                <a:ea typeface="Crimson Pro Bold"/>
                <a:cs typeface="Crimson Pro Bold"/>
                <a:sym typeface="Crimson Pro Bold"/>
              </a:rPr>
              <a:t>This report analyzes key trends in the data profession based on a survey of 630 professionals from various regions, including the U.S., U.K., Canada, and India. </a:t>
            </a:r>
          </a:p>
          <a:p>
            <a:pPr marL="839409" lvl="1" indent="-419705" algn="l">
              <a:lnSpc>
                <a:spcPts val="5443"/>
              </a:lnSpc>
              <a:buFont typeface="Arial"/>
              <a:buChar char="•"/>
            </a:pPr>
            <a:r>
              <a:rPr lang="en-US" sz="3887" b="1">
                <a:solidFill>
                  <a:srgbClr val="3D1E08"/>
                </a:solidFill>
                <a:latin typeface="Crimson Pro Bold"/>
                <a:ea typeface="Crimson Pro Bold"/>
                <a:cs typeface="Crimson Pro Bold"/>
                <a:sym typeface="Crimson Pro Bold"/>
              </a:rPr>
              <a:t>It focuses on average salaries by job title, favorite programming languages, and the challenges of entering the field. </a:t>
            </a:r>
          </a:p>
        </p:txBody>
      </p:sp>
      <p:sp>
        <p:nvSpPr>
          <p:cNvPr id="14" name="TextBox 14"/>
          <p:cNvSpPr txBox="1"/>
          <p:nvPr/>
        </p:nvSpPr>
        <p:spPr>
          <a:xfrm>
            <a:off x="9189037" y="4173649"/>
            <a:ext cx="8666085" cy="3415971"/>
          </a:xfrm>
          <a:prstGeom prst="rect">
            <a:avLst/>
          </a:prstGeom>
        </p:spPr>
        <p:txBody>
          <a:bodyPr lIns="0" tIns="0" rIns="0" bIns="0" rtlCol="0" anchor="t">
            <a:spAutoFit/>
          </a:bodyPr>
          <a:lstStyle/>
          <a:p>
            <a:pPr marL="839409" lvl="1" indent="-419705" algn="l">
              <a:lnSpc>
                <a:spcPts val="5443"/>
              </a:lnSpc>
              <a:buFont typeface="Arial"/>
              <a:buChar char="•"/>
            </a:pPr>
            <a:r>
              <a:rPr lang="en-US" sz="3887" b="1">
                <a:solidFill>
                  <a:srgbClr val="3D1E08"/>
                </a:solidFill>
                <a:latin typeface="Crimson Pro Bold"/>
                <a:ea typeface="Crimson Pro Bold"/>
                <a:cs typeface="Crimson Pro Bold"/>
                <a:sym typeface="Crimson Pro Bold"/>
              </a:rPr>
              <a:t>The goal is to provide insights into the data profession landscape, helping professionals and organizations understand career trends and challenges.</a:t>
            </a:r>
          </a:p>
        </p:txBody>
      </p:sp>
      <p:sp>
        <p:nvSpPr>
          <p:cNvPr id="15" name="AutoShape 15"/>
          <p:cNvSpPr/>
          <p:nvPr/>
        </p:nvSpPr>
        <p:spPr>
          <a:xfrm>
            <a:off x="9280285" y="3162303"/>
            <a:ext cx="28184" cy="6095776"/>
          </a:xfrm>
          <a:prstGeom prst="line">
            <a:avLst/>
          </a:prstGeom>
          <a:ln w="95250" cap="rnd">
            <a:solidFill>
              <a:srgbClr val="849D66"/>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7DF"/>
        </a:solidFill>
        <a:effectLst/>
      </p:bgPr>
    </p:bg>
    <p:spTree>
      <p:nvGrpSpPr>
        <p:cNvPr id="1" name=""/>
        <p:cNvGrpSpPr/>
        <p:nvPr/>
      </p:nvGrpSpPr>
      <p:grpSpPr>
        <a:xfrm>
          <a:off x="0" y="0"/>
          <a:ext cx="0" cy="0"/>
          <a:chOff x="0" y="0"/>
          <a:chExt cx="0" cy="0"/>
        </a:xfrm>
      </p:grpSpPr>
      <p:grpSp>
        <p:nvGrpSpPr>
          <p:cNvPr id="2" name="Group 2"/>
          <p:cNvGrpSpPr/>
          <p:nvPr/>
        </p:nvGrpSpPr>
        <p:grpSpPr>
          <a:xfrm rot="417065">
            <a:off x="9342554" y="8570867"/>
            <a:ext cx="11467003" cy="3977724"/>
            <a:chOff x="0" y="0"/>
            <a:chExt cx="1530497" cy="530906"/>
          </a:xfrm>
        </p:grpSpPr>
        <p:sp>
          <p:nvSpPr>
            <p:cNvPr id="3" name="Freeform 3"/>
            <p:cNvSpPr/>
            <p:nvPr/>
          </p:nvSpPr>
          <p:spPr>
            <a:xfrm>
              <a:off x="0" y="0"/>
              <a:ext cx="1530497" cy="530906"/>
            </a:xfrm>
            <a:custGeom>
              <a:avLst/>
              <a:gdLst/>
              <a:ahLst/>
              <a:cxnLst/>
              <a:rect l="l" t="t" r="r" b="b"/>
              <a:pathLst>
                <a:path w="1530497" h="530906">
                  <a:moveTo>
                    <a:pt x="765249" y="0"/>
                  </a:moveTo>
                  <a:cubicBezTo>
                    <a:pt x="342614" y="0"/>
                    <a:pt x="0" y="118847"/>
                    <a:pt x="0" y="265453"/>
                  </a:cubicBezTo>
                  <a:cubicBezTo>
                    <a:pt x="0" y="412058"/>
                    <a:pt x="342614" y="530906"/>
                    <a:pt x="765249" y="530906"/>
                  </a:cubicBezTo>
                  <a:cubicBezTo>
                    <a:pt x="1187884" y="530906"/>
                    <a:pt x="1530497" y="412058"/>
                    <a:pt x="1530497" y="265453"/>
                  </a:cubicBezTo>
                  <a:cubicBezTo>
                    <a:pt x="1530497" y="118847"/>
                    <a:pt x="1187884" y="0"/>
                    <a:pt x="765249" y="0"/>
                  </a:cubicBezTo>
                  <a:close/>
                </a:path>
              </a:pathLst>
            </a:custGeom>
            <a:solidFill>
              <a:srgbClr val="AF3222"/>
            </a:solidFill>
          </p:spPr>
        </p:sp>
        <p:sp>
          <p:nvSpPr>
            <p:cNvPr id="4" name="TextBox 4"/>
            <p:cNvSpPr txBox="1"/>
            <p:nvPr/>
          </p:nvSpPr>
          <p:spPr>
            <a:xfrm>
              <a:off x="143484" y="2147"/>
              <a:ext cx="1243529" cy="478986"/>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a:off x="10492098" y="8711413"/>
            <a:ext cx="8996226" cy="1848316"/>
          </a:xfrm>
          <a:custGeom>
            <a:avLst/>
            <a:gdLst/>
            <a:ahLst/>
            <a:cxnLst/>
            <a:rect l="l" t="t" r="r" b="b"/>
            <a:pathLst>
              <a:path w="8996226" h="1848316">
                <a:moveTo>
                  <a:pt x="0" y="0"/>
                </a:moveTo>
                <a:lnTo>
                  <a:pt x="8996227" y="0"/>
                </a:lnTo>
                <a:lnTo>
                  <a:pt x="8996227" y="1848316"/>
                </a:lnTo>
                <a:lnTo>
                  <a:pt x="0" y="18483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870263" y="526751"/>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780331" y="966297"/>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0492098" y="8861420"/>
            <a:ext cx="1122360" cy="793761"/>
          </a:xfrm>
          <a:custGeom>
            <a:avLst/>
            <a:gdLst/>
            <a:ahLst/>
            <a:cxnLst/>
            <a:rect l="l" t="t" r="r" b="b"/>
            <a:pathLst>
              <a:path w="1122360" h="793761">
                <a:moveTo>
                  <a:pt x="0" y="0"/>
                </a:moveTo>
                <a:lnTo>
                  <a:pt x="1122361" y="0"/>
                </a:lnTo>
                <a:lnTo>
                  <a:pt x="1122361" y="793760"/>
                </a:lnTo>
                <a:lnTo>
                  <a:pt x="0" y="7937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1926046">
            <a:off x="9458976" y="8863547"/>
            <a:ext cx="2066245" cy="1544049"/>
          </a:xfrm>
          <a:custGeom>
            <a:avLst/>
            <a:gdLst/>
            <a:ahLst/>
            <a:cxnLst/>
            <a:rect l="l" t="t" r="r" b="b"/>
            <a:pathLst>
              <a:path w="2066245" h="1544049">
                <a:moveTo>
                  <a:pt x="0" y="0"/>
                </a:moveTo>
                <a:lnTo>
                  <a:pt x="2066245" y="0"/>
                </a:lnTo>
                <a:lnTo>
                  <a:pt x="2066245" y="1544048"/>
                </a:lnTo>
                <a:lnTo>
                  <a:pt x="0" y="15440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670336" y="181813"/>
            <a:ext cx="17400457" cy="1019176"/>
          </a:xfrm>
          <a:prstGeom prst="rect">
            <a:avLst/>
          </a:prstGeom>
        </p:spPr>
        <p:txBody>
          <a:bodyPr lIns="0" tIns="0" rIns="0" bIns="0" rtlCol="0" anchor="t">
            <a:spAutoFit/>
          </a:bodyPr>
          <a:lstStyle/>
          <a:p>
            <a:pPr algn="ctr">
              <a:lnSpc>
                <a:spcPts val="8399"/>
              </a:lnSpc>
            </a:pPr>
            <a:r>
              <a:rPr lang="en-US" sz="5999">
                <a:solidFill>
                  <a:srgbClr val="3D1E08"/>
                </a:solidFill>
                <a:latin typeface="Paytone One"/>
                <a:ea typeface="Paytone One"/>
                <a:cs typeface="Paytone One"/>
                <a:sym typeface="Paytone One"/>
              </a:rPr>
              <a:t>Methodology</a:t>
            </a:r>
          </a:p>
        </p:txBody>
      </p:sp>
      <p:graphicFrame>
        <p:nvGraphicFramePr>
          <p:cNvPr id="11" name="Table 11"/>
          <p:cNvGraphicFramePr>
            <a:graphicFrameLocks noGrp="1"/>
          </p:cNvGraphicFramePr>
          <p:nvPr/>
        </p:nvGraphicFramePr>
        <p:xfrm>
          <a:off x="217207" y="1619783"/>
          <a:ext cx="18070793" cy="7133454"/>
        </p:xfrm>
        <a:graphic>
          <a:graphicData uri="http://schemas.openxmlformats.org/drawingml/2006/table">
            <a:tbl>
              <a:tblPr/>
              <a:tblGrid>
                <a:gridCol w="5736416">
                  <a:extLst>
                    <a:ext uri="{9D8B030D-6E8A-4147-A177-3AD203B41FA5}">
                      <a16:colId xmlns:a16="http://schemas.microsoft.com/office/drawing/2014/main" val="20000"/>
                    </a:ext>
                  </a:extLst>
                </a:gridCol>
                <a:gridCol w="6456216">
                  <a:extLst>
                    <a:ext uri="{9D8B030D-6E8A-4147-A177-3AD203B41FA5}">
                      <a16:colId xmlns:a16="http://schemas.microsoft.com/office/drawing/2014/main" val="20001"/>
                    </a:ext>
                  </a:extLst>
                </a:gridCol>
                <a:gridCol w="5878161">
                  <a:extLst>
                    <a:ext uri="{9D8B030D-6E8A-4147-A177-3AD203B41FA5}">
                      <a16:colId xmlns:a16="http://schemas.microsoft.com/office/drawing/2014/main" val="20002"/>
                    </a:ext>
                  </a:extLst>
                </a:gridCol>
              </a:tblGrid>
              <a:tr h="1271341">
                <a:tc>
                  <a:txBody>
                    <a:bodyPr/>
                    <a:lstStyle/>
                    <a:p>
                      <a:pPr algn="ctr">
                        <a:lnSpc>
                          <a:spcPts val="5179"/>
                        </a:lnSpc>
                        <a:defRPr/>
                      </a:pPr>
                      <a:r>
                        <a:rPr lang="en-US" sz="3699" b="1">
                          <a:solidFill>
                            <a:srgbClr val="3477D3"/>
                          </a:solidFill>
                          <a:latin typeface="Crimson Pro Bold"/>
                          <a:ea typeface="Crimson Pro Bold"/>
                          <a:cs typeface="Crimson Pro Bold"/>
                          <a:sym typeface="Crimson Pro Bold"/>
                        </a:rPr>
                        <a:t>Data Collection Methods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5039"/>
                        </a:lnSpc>
                        <a:defRPr/>
                      </a:pPr>
                      <a:r>
                        <a:rPr lang="en-US" sz="3599" b="1">
                          <a:solidFill>
                            <a:srgbClr val="3477D3"/>
                          </a:solidFill>
                          <a:latin typeface="Crimson Pro Bold"/>
                          <a:ea typeface="Crimson Pro Bold"/>
                          <a:cs typeface="Crimson Pro Bold"/>
                          <a:sym typeface="Crimson Pro Bold"/>
                        </a:rPr>
                        <a:t>Data Analysis Methods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5179"/>
                        </a:lnSpc>
                        <a:defRPr/>
                      </a:pPr>
                      <a:r>
                        <a:rPr lang="en-US" sz="3699" b="1">
                          <a:solidFill>
                            <a:srgbClr val="3477D3"/>
                          </a:solidFill>
                          <a:latin typeface="Crimson Pro Bold"/>
                          <a:ea typeface="Crimson Pro Bold"/>
                          <a:cs typeface="Crimson Pro Bold"/>
                          <a:sym typeface="Crimson Pro Bold"/>
                        </a:rPr>
                        <a:t>Tools and Software</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297047">
                <a:tc>
                  <a:txBody>
                    <a:bodyPr/>
                    <a:lstStyle/>
                    <a:p>
                      <a:pPr algn="ctr">
                        <a:lnSpc>
                          <a:spcPts val="4899"/>
                        </a:lnSpc>
                        <a:defRPr/>
                      </a:pPr>
                      <a:r>
                        <a:rPr lang="en-US" sz="3499" b="1">
                          <a:solidFill>
                            <a:srgbClr val="000000"/>
                          </a:solidFill>
                          <a:latin typeface="Crimson Pro Bold"/>
                          <a:ea typeface="Crimson Pro Bold"/>
                          <a:cs typeface="Crimson Pro Bold"/>
                          <a:sym typeface="Crimson Pro Bold"/>
                        </a:rPr>
                        <a:t>The Home of the U.S. Government's Open Data</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rowSpan="2">
                  <a:txBody>
                    <a:bodyPr/>
                    <a:lstStyle/>
                    <a:p>
                      <a:pPr algn="ctr">
                        <a:lnSpc>
                          <a:spcPts val="4899"/>
                        </a:lnSpc>
                        <a:defRPr/>
                      </a:pPr>
                      <a:r>
                        <a:rPr lang="en-US" sz="3499" b="1">
                          <a:solidFill>
                            <a:srgbClr val="000000"/>
                          </a:solidFill>
                          <a:latin typeface="Crimson Pro Bold"/>
                          <a:ea typeface="Crimson Pro Bold"/>
                          <a:cs typeface="Crimson Pro Bold"/>
                          <a:sym typeface="Crimson Pro Bold"/>
                        </a:rPr>
                        <a:t>Key statistical techniques and visualizations, such as bar charts, pie charts, and linear regression were utilized to illustrate insights from the survey</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899"/>
                        </a:lnSpc>
                        <a:defRPr/>
                      </a:pPr>
                      <a:r>
                        <a:rPr lang="en-US" sz="3499" b="1" u="sng">
                          <a:solidFill>
                            <a:srgbClr val="000000"/>
                          </a:solidFill>
                          <a:latin typeface="Crimson Pro Bold"/>
                          <a:ea typeface="Crimson Pro Bold"/>
                          <a:cs typeface="Crimson Pro Bold"/>
                          <a:sym typeface="Crimson Pro Bold"/>
                        </a:rPr>
                        <a:t>R programming language: </a:t>
                      </a:r>
                      <a:r>
                        <a:rPr lang="en-US" sz="3499" b="1">
                          <a:solidFill>
                            <a:srgbClr val="000000"/>
                          </a:solidFill>
                          <a:latin typeface="Crimson Pro Bold"/>
                          <a:ea typeface="Crimson Pro Bold"/>
                          <a:cs typeface="Crimson Pro Bold"/>
                          <a:sym typeface="Crimson Pro Bold"/>
                        </a:rPr>
                        <a:t>Used for data processing, statistical analysis, and visualization.</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65066">
                <a:tc>
                  <a:txBody>
                    <a:bodyPr/>
                    <a:lstStyle/>
                    <a:p>
                      <a:pPr algn="ctr">
                        <a:lnSpc>
                          <a:spcPts val="4899"/>
                        </a:lnSpc>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vMerge="1">
                  <a:txBody>
                    <a:bodyPr/>
                    <a:lstStyle/>
                    <a:p>
                      <a:pPr algn="ctr">
                        <a:lnSpc>
                          <a:spcPts val="4899"/>
                        </a:lnSpc>
                        <a:defRPr/>
                      </a:pPr>
                      <a:r>
                        <a:rPr lang="en-US" sz="3499" b="1">
                          <a:solidFill>
                            <a:srgbClr val="000000"/>
                          </a:solidFill>
                          <a:latin typeface="Crimson Pro Bold"/>
                          <a:ea typeface="Crimson Pro Bold"/>
                          <a:cs typeface="Crimson Pro Bold"/>
                          <a:sym typeface="Crimson Pro Bold"/>
                        </a:rPr>
                        <a:t>Key statistical techniques and visualizations, such as bar charts, pie charts, and linear regression were utilized to illustrate insights from the survey</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899"/>
                        </a:lnSpc>
                        <a:defRPr/>
                      </a:pPr>
                      <a:r>
                        <a:rPr lang="en-US" sz="3499" b="1" u="sng">
                          <a:solidFill>
                            <a:srgbClr val="000000"/>
                          </a:solidFill>
                          <a:latin typeface="Crimson Pro Bold"/>
                          <a:ea typeface="Crimson Pro Bold"/>
                          <a:cs typeface="Crimson Pro Bold"/>
                          <a:sym typeface="Crimson Pro Bold"/>
                        </a:rPr>
                        <a:t>Microsoft Power BI: </a:t>
                      </a:r>
                      <a:endParaRPr lang="en-US" sz="1100"/>
                    </a:p>
                    <a:p>
                      <a:pPr algn="l">
                        <a:lnSpc>
                          <a:spcPts val="4899"/>
                        </a:lnSpc>
                      </a:pPr>
                      <a:r>
                        <a:rPr lang="en-US" sz="3499" b="1">
                          <a:solidFill>
                            <a:srgbClr val="000000"/>
                          </a:solidFill>
                          <a:latin typeface="Crimson Pro Bold"/>
                          <a:ea typeface="Crimson Pro Bold"/>
                          <a:cs typeface="Crimson Pro Bold"/>
                          <a:sym typeface="Crimson Pro Bold"/>
                        </a:rPr>
                        <a:t>Used to create interactive visualizations of data.</a:t>
                      </a:r>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7DF"/>
        </a:solidFill>
        <a:effectLst/>
      </p:bgPr>
    </p:bg>
    <p:spTree>
      <p:nvGrpSpPr>
        <p:cNvPr id="1" name=""/>
        <p:cNvGrpSpPr/>
        <p:nvPr/>
      </p:nvGrpSpPr>
      <p:grpSpPr>
        <a:xfrm>
          <a:off x="0" y="0"/>
          <a:ext cx="0" cy="0"/>
          <a:chOff x="0" y="0"/>
          <a:chExt cx="0" cy="0"/>
        </a:xfrm>
      </p:grpSpPr>
      <p:sp>
        <p:nvSpPr>
          <p:cNvPr id="2" name="Freeform 2"/>
          <p:cNvSpPr/>
          <p:nvPr/>
        </p:nvSpPr>
        <p:spPr>
          <a:xfrm>
            <a:off x="15870263" y="526751"/>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80331" y="966297"/>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4" name="Table 4"/>
          <p:cNvGraphicFramePr>
            <a:graphicFrameLocks noGrp="1"/>
          </p:cNvGraphicFramePr>
          <p:nvPr/>
        </p:nvGraphicFramePr>
        <p:xfrm>
          <a:off x="0" y="966247"/>
          <a:ext cx="18288000" cy="9244629"/>
        </p:xfrm>
        <a:graphic>
          <a:graphicData uri="http://schemas.openxmlformats.org/drawingml/2006/table">
            <a:tbl>
              <a:tblPr/>
              <a:tblGrid>
                <a:gridCol w="9316997">
                  <a:extLst>
                    <a:ext uri="{9D8B030D-6E8A-4147-A177-3AD203B41FA5}">
                      <a16:colId xmlns:a16="http://schemas.microsoft.com/office/drawing/2014/main" val="20000"/>
                    </a:ext>
                  </a:extLst>
                </a:gridCol>
                <a:gridCol w="8971003">
                  <a:extLst>
                    <a:ext uri="{9D8B030D-6E8A-4147-A177-3AD203B41FA5}">
                      <a16:colId xmlns:a16="http://schemas.microsoft.com/office/drawing/2014/main" val="20001"/>
                    </a:ext>
                  </a:extLst>
                </a:gridCol>
              </a:tblGrid>
              <a:tr h="753588">
                <a:tc>
                  <a:txBody>
                    <a:bodyPr/>
                    <a:lstStyle/>
                    <a:p>
                      <a:pPr marL="0" lvl="0" indent="0" algn="ctr">
                        <a:lnSpc>
                          <a:spcPts val="4619"/>
                        </a:lnSpc>
                        <a:spcBef>
                          <a:spcPct val="0"/>
                        </a:spcBef>
                        <a:defRPr/>
                      </a:pPr>
                      <a:r>
                        <a:rPr lang="en-US" sz="3299" b="1">
                          <a:solidFill>
                            <a:srgbClr val="E14235"/>
                          </a:solidFill>
                          <a:latin typeface="Crimson Pro Bold"/>
                          <a:ea typeface="Crimson Pro Bold"/>
                          <a:cs typeface="Crimson Pro Bold"/>
                          <a:sym typeface="Crimson Pro Bold"/>
                        </a:rPr>
                        <a:t>For R Analysis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ctr">
                        <a:lnSpc>
                          <a:spcPts val="4619"/>
                        </a:lnSpc>
                        <a:spcBef>
                          <a:spcPct val="0"/>
                        </a:spcBef>
                        <a:defRPr/>
                      </a:pPr>
                      <a:r>
                        <a:rPr lang="en-US" sz="3299" b="1">
                          <a:solidFill>
                            <a:srgbClr val="E14235"/>
                          </a:solidFill>
                          <a:latin typeface="Crimson Pro Bold"/>
                          <a:ea typeface="Crimson Pro Bold"/>
                          <a:cs typeface="Crimson Pro Bold"/>
                          <a:sym typeface="Crimson Pro Bold"/>
                        </a:rPr>
                        <a:t>For Power-BI Analysis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830550">
                <a:tc>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87466">
                <a:tc rowSpan="2">
                  <a:txBody>
                    <a:bodyPr/>
                    <a:lstStyle/>
                    <a:p>
                      <a:pPr marL="0" lvl="0" indent="0" algn="ctr">
                        <a:lnSpc>
                          <a:spcPts val="4619"/>
                        </a:lnSpc>
                        <a:spcBef>
                          <a:spcPct val="0"/>
                        </a:spcBef>
                        <a:defRPr/>
                      </a:pPr>
                      <a:r>
                        <a:rPr lang="en-US" sz="3299" b="1">
                          <a:solidFill>
                            <a:srgbClr val="E14235"/>
                          </a:solidFill>
                          <a:latin typeface="Crimson Pro Bold"/>
                          <a:ea typeface="Crimson Pro Bold"/>
                          <a:cs typeface="Crimson Pro Bold"/>
                          <a:sym typeface="Crimson Pro Bold"/>
                        </a:rPr>
                        <a:t>Manually perform by executing functions and calculation methods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rowSpan="2">
                  <a:txBody>
                    <a:bodyPr/>
                    <a:lstStyle/>
                    <a:p>
                      <a:pPr marL="0" lvl="0" indent="0" algn="ctr">
                        <a:lnSpc>
                          <a:spcPts val="4619"/>
                        </a:lnSpc>
                        <a:spcBef>
                          <a:spcPct val="0"/>
                        </a:spcBef>
                        <a:defRPr/>
                      </a:pPr>
                      <a:r>
                        <a:rPr lang="en-US" sz="3299" b="1">
                          <a:solidFill>
                            <a:srgbClr val="E14235"/>
                          </a:solidFill>
                          <a:latin typeface="Crimson Pro Bold"/>
                          <a:ea typeface="Crimson Pro Bold"/>
                          <a:cs typeface="Crimson Pro Bold"/>
                          <a:sym typeface="Crimson Pro Bold"/>
                        </a:rPr>
                        <a:t>Power Query Editor</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vMerge="1">
                  <a:txBody>
                    <a:bodyPr/>
                    <a:lstStyle/>
                    <a:p>
                      <a:pPr marL="0" lvl="0" indent="0" algn="ctr">
                        <a:lnSpc>
                          <a:spcPts val="4619"/>
                        </a:lnSpc>
                        <a:spcBef>
                          <a:spcPct val="0"/>
                        </a:spcBef>
                        <a:defRPr/>
                      </a:pPr>
                      <a:r>
                        <a:rPr lang="en-US" sz="3299" b="1">
                          <a:solidFill>
                            <a:srgbClr val="E14235"/>
                          </a:solidFill>
                          <a:latin typeface="Crimson Pro Bold"/>
                          <a:ea typeface="Crimson Pro Bold"/>
                          <a:cs typeface="Crimson Pro Bold"/>
                          <a:sym typeface="Crimson Pro Bold"/>
                        </a:rPr>
                        <a:t>Manually perform by executing functions and calculation methods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vMerge="1">
                  <a:txBody>
                    <a:bodyPr/>
                    <a:lstStyle/>
                    <a:p>
                      <a:pPr marL="0" lvl="0" indent="0" algn="ctr">
                        <a:lnSpc>
                          <a:spcPts val="4619"/>
                        </a:lnSpc>
                        <a:spcBef>
                          <a:spcPct val="0"/>
                        </a:spcBef>
                        <a:defRPr/>
                      </a:pPr>
                      <a:r>
                        <a:rPr lang="en-US" sz="3299" b="1">
                          <a:solidFill>
                            <a:srgbClr val="E14235"/>
                          </a:solidFill>
                          <a:latin typeface="Crimson Pro Bold"/>
                          <a:ea typeface="Crimson Pro Bold"/>
                          <a:cs typeface="Crimson Pro Bold"/>
                          <a:sym typeface="Crimson Pro Bold"/>
                        </a:rPr>
                        <a:t>Power Query Editor</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Freeform 5"/>
          <p:cNvSpPr/>
          <p:nvPr/>
        </p:nvSpPr>
        <p:spPr>
          <a:xfrm>
            <a:off x="10386927" y="2198503"/>
            <a:ext cx="6872373" cy="5149440"/>
          </a:xfrm>
          <a:custGeom>
            <a:avLst/>
            <a:gdLst/>
            <a:ahLst/>
            <a:cxnLst/>
            <a:rect l="l" t="t" r="r" b="b"/>
            <a:pathLst>
              <a:path w="6872373" h="5149440">
                <a:moveTo>
                  <a:pt x="0" y="0"/>
                </a:moveTo>
                <a:lnTo>
                  <a:pt x="6872373" y="0"/>
                </a:lnTo>
                <a:lnTo>
                  <a:pt x="6872373" y="5149440"/>
                </a:lnTo>
                <a:lnTo>
                  <a:pt x="0" y="5149440"/>
                </a:lnTo>
                <a:lnTo>
                  <a:pt x="0" y="0"/>
                </a:lnTo>
                <a:close/>
              </a:path>
            </a:pathLst>
          </a:custGeom>
          <a:blipFill>
            <a:blip r:embed="rId4"/>
            <a:stretch>
              <a:fillRect/>
            </a:stretch>
          </a:blipFill>
        </p:spPr>
      </p:sp>
      <p:sp>
        <p:nvSpPr>
          <p:cNvPr id="6" name="Freeform 6"/>
          <p:cNvSpPr/>
          <p:nvPr/>
        </p:nvSpPr>
        <p:spPr>
          <a:xfrm>
            <a:off x="2252159" y="2198503"/>
            <a:ext cx="4362966" cy="5378999"/>
          </a:xfrm>
          <a:custGeom>
            <a:avLst/>
            <a:gdLst/>
            <a:ahLst/>
            <a:cxnLst/>
            <a:rect l="l" t="t" r="r" b="b"/>
            <a:pathLst>
              <a:path w="4362966" h="5378999">
                <a:moveTo>
                  <a:pt x="0" y="0"/>
                </a:moveTo>
                <a:lnTo>
                  <a:pt x="4362966" y="0"/>
                </a:lnTo>
                <a:lnTo>
                  <a:pt x="4362966" y="5378999"/>
                </a:lnTo>
                <a:lnTo>
                  <a:pt x="0" y="5378999"/>
                </a:lnTo>
                <a:lnTo>
                  <a:pt x="0" y="0"/>
                </a:lnTo>
                <a:close/>
              </a:path>
            </a:pathLst>
          </a:custGeom>
          <a:blipFill>
            <a:blip r:embed="rId5"/>
            <a:stretch>
              <a:fillRect/>
            </a:stretch>
          </a:blipFill>
        </p:spPr>
      </p:sp>
      <p:sp>
        <p:nvSpPr>
          <p:cNvPr id="7" name="TextBox 7"/>
          <p:cNvSpPr txBox="1"/>
          <p:nvPr/>
        </p:nvSpPr>
        <p:spPr>
          <a:xfrm>
            <a:off x="616498" y="-95250"/>
            <a:ext cx="17400457" cy="854075"/>
          </a:xfrm>
          <a:prstGeom prst="rect">
            <a:avLst/>
          </a:prstGeom>
        </p:spPr>
        <p:txBody>
          <a:bodyPr lIns="0" tIns="0" rIns="0" bIns="0" rtlCol="0" anchor="t">
            <a:spAutoFit/>
          </a:bodyPr>
          <a:lstStyle/>
          <a:p>
            <a:pPr algn="ctr">
              <a:lnSpc>
                <a:spcPts val="7000"/>
              </a:lnSpc>
            </a:pPr>
            <a:r>
              <a:rPr lang="en-US" sz="5000">
                <a:solidFill>
                  <a:srgbClr val="3D1E08"/>
                </a:solidFill>
                <a:latin typeface="Paytone One"/>
                <a:ea typeface="Paytone One"/>
                <a:cs typeface="Paytone One"/>
                <a:sym typeface="Paytone One"/>
              </a:rPr>
              <a:t>Data Transformation</a:t>
            </a:r>
          </a:p>
        </p:txBody>
      </p:sp>
    </p:spTree>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7DF"/>
        </a:solidFill>
        <a:effectLst/>
      </p:bgPr>
    </p:bg>
    <p:spTree>
      <p:nvGrpSpPr>
        <p:cNvPr id="1" name=""/>
        <p:cNvGrpSpPr/>
        <p:nvPr/>
      </p:nvGrpSpPr>
      <p:grpSpPr>
        <a:xfrm>
          <a:off x="0" y="0"/>
          <a:ext cx="0" cy="0"/>
          <a:chOff x="0" y="0"/>
          <a:chExt cx="0" cy="0"/>
        </a:xfrm>
      </p:grpSpPr>
      <p:sp>
        <p:nvSpPr>
          <p:cNvPr id="2" name="Freeform 2"/>
          <p:cNvSpPr/>
          <p:nvPr/>
        </p:nvSpPr>
        <p:spPr>
          <a:xfrm>
            <a:off x="15870263" y="526751"/>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80331" y="966297"/>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4" name="Table 4"/>
          <p:cNvGraphicFramePr>
            <a:graphicFrameLocks noGrp="1"/>
          </p:cNvGraphicFramePr>
          <p:nvPr/>
        </p:nvGraphicFramePr>
        <p:xfrm>
          <a:off x="0" y="966247"/>
          <a:ext cx="18288000" cy="9221274"/>
        </p:xfrm>
        <a:graphic>
          <a:graphicData uri="http://schemas.openxmlformats.org/drawingml/2006/table">
            <a:tbl>
              <a:tblPr/>
              <a:tblGrid>
                <a:gridCol w="8769073">
                  <a:extLst>
                    <a:ext uri="{9D8B030D-6E8A-4147-A177-3AD203B41FA5}">
                      <a16:colId xmlns:a16="http://schemas.microsoft.com/office/drawing/2014/main" val="20000"/>
                    </a:ext>
                  </a:extLst>
                </a:gridCol>
                <a:gridCol w="9518927">
                  <a:extLst>
                    <a:ext uri="{9D8B030D-6E8A-4147-A177-3AD203B41FA5}">
                      <a16:colId xmlns:a16="http://schemas.microsoft.com/office/drawing/2014/main" val="20001"/>
                    </a:ext>
                  </a:extLst>
                </a:gridCol>
              </a:tblGrid>
              <a:tr h="753588">
                <a:tc>
                  <a:txBody>
                    <a:bodyPr/>
                    <a:lstStyle/>
                    <a:p>
                      <a:pPr algn="ctr">
                        <a:lnSpc>
                          <a:spcPts val="4619"/>
                        </a:lnSpc>
                        <a:spcBef>
                          <a:spcPct val="0"/>
                        </a:spcBef>
                        <a:defRPr/>
                      </a:pPr>
                      <a:r>
                        <a:rPr lang="en-US" sz="3299" b="1">
                          <a:solidFill>
                            <a:srgbClr val="E14235"/>
                          </a:solidFill>
                          <a:latin typeface="Crimson Pro Bold"/>
                          <a:ea typeface="Crimson Pro Bold"/>
                          <a:cs typeface="Crimson Pro Bold"/>
                          <a:sym typeface="Crimson Pro Bold"/>
                        </a:rPr>
                        <a:t>Distribution of Current Roless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ctr">
                        <a:lnSpc>
                          <a:spcPts val="4619"/>
                        </a:lnSpc>
                        <a:spcBef>
                          <a:spcPct val="0"/>
                        </a:spcBef>
                        <a:defRPr/>
                      </a:pPr>
                      <a:r>
                        <a:rPr lang="en-US" sz="3299" b="1">
                          <a:solidFill>
                            <a:srgbClr val="E14235"/>
                          </a:solidFill>
                          <a:latin typeface="Crimson Pro Bold"/>
                          <a:ea typeface="Crimson Pro Bold"/>
                          <a:cs typeface="Crimson Pro Bold"/>
                          <a:sym typeface="Crimson Pro Bold"/>
                        </a:rPr>
                        <a:t>Salary Distribution by Role</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982411">
                <a:tc>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11535">
                <a:tc rowSpan="2">
                  <a:txBody>
                    <a:bodyPr/>
                    <a:lstStyle/>
                    <a:p>
                      <a:pPr marL="0" lvl="0" indent="0" algn="ctr">
                        <a:lnSpc>
                          <a:spcPts val="2800"/>
                        </a:lnSpc>
                        <a:spcBef>
                          <a:spcPct val="0"/>
                        </a:spcBef>
                        <a:defRPr/>
                      </a:pPr>
                      <a:r>
                        <a:rPr lang="en-US" sz="2000">
                          <a:solidFill>
                            <a:srgbClr val="000000"/>
                          </a:solidFill>
                          <a:latin typeface="Crimson Pro"/>
                          <a:ea typeface="Crimson Pro"/>
                          <a:cs typeface="Crimson Pro"/>
                          <a:sym typeface="Crimson Pro"/>
                        </a:rPr>
                        <a:t>This presents an overview of the job market in the data industry, with high demand for data analysis and data science professionals.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rowSpan="2">
                  <a:txBody>
                    <a:bodyPr/>
                    <a:lstStyle/>
                    <a:p>
                      <a:pPr marL="0" lvl="0" indent="0" algn="ctr">
                        <a:lnSpc>
                          <a:spcPts val="2800"/>
                        </a:lnSpc>
                        <a:spcBef>
                          <a:spcPct val="0"/>
                        </a:spcBef>
                        <a:defRPr/>
                      </a:pPr>
                      <a:r>
                        <a:rPr lang="en-US" sz="2000">
                          <a:solidFill>
                            <a:srgbClr val="000000"/>
                          </a:solidFill>
                          <a:latin typeface="Crimson Pro"/>
                          <a:ea typeface="Crimson Pro"/>
                          <a:cs typeface="Crimson Pro"/>
                          <a:sym typeface="Crimson Pro"/>
                        </a:rPr>
                        <a:t>    Clearly illustrates the relationship between salary and roles in the data field. Specialized skills and market demand are the key factors influencing the salary for each role.</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73740">
                <a:tc vMerge="1">
                  <a:txBody>
                    <a:bodyPr/>
                    <a:lstStyle/>
                    <a:p>
                      <a:pPr marL="0" lvl="0" indent="0" algn="ctr">
                        <a:lnSpc>
                          <a:spcPts val="2800"/>
                        </a:lnSpc>
                        <a:spcBef>
                          <a:spcPct val="0"/>
                        </a:spcBef>
                        <a:defRPr/>
                      </a:pPr>
                      <a:r>
                        <a:rPr lang="en-US" sz="2000">
                          <a:solidFill>
                            <a:srgbClr val="000000"/>
                          </a:solidFill>
                          <a:latin typeface="Crimson Pro"/>
                          <a:ea typeface="Crimson Pro"/>
                          <a:cs typeface="Crimson Pro"/>
                          <a:sym typeface="Crimson Pro"/>
                        </a:rPr>
                        <a:t>This presents an overview of the job market in the data industry, with high demand for data analysis and data science professionals.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vMerge="1">
                  <a:txBody>
                    <a:bodyPr/>
                    <a:lstStyle/>
                    <a:p>
                      <a:pPr marL="0" lvl="0" indent="0" algn="ctr">
                        <a:lnSpc>
                          <a:spcPts val="2800"/>
                        </a:lnSpc>
                        <a:spcBef>
                          <a:spcPct val="0"/>
                        </a:spcBef>
                        <a:defRPr/>
                      </a:pPr>
                      <a:r>
                        <a:rPr lang="en-US" sz="2000">
                          <a:solidFill>
                            <a:srgbClr val="000000"/>
                          </a:solidFill>
                          <a:latin typeface="Crimson Pro"/>
                          <a:ea typeface="Crimson Pro"/>
                          <a:cs typeface="Crimson Pro"/>
                          <a:sym typeface="Crimson Pro"/>
                        </a:rPr>
                        <a:t>    Clearly illustrates the relationship between salary and roles in the data field. Specialized skills and market demand are the key factors influencing the salary for each role.</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Freeform 5"/>
          <p:cNvSpPr/>
          <p:nvPr/>
        </p:nvSpPr>
        <p:spPr>
          <a:xfrm>
            <a:off x="9484101" y="3745195"/>
            <a:ext cx="8195193" cy="2796610"/>
          </a:xfrm>
          <a:custGeom>
            <a:avLst/>
            <a:gdLst/>
            <a:ahLst/>
            <a:cxnLst/>
            <a:rect l="l" t="t" r="r" b="b"/>
            <a:pathLst>
              <a:path w="8195193" h="2796610">
                <a:moveTo>
                  <a:pt x="0" y="0"/>
                </a:moveTo>
                <a:lnTo>
                  <a:pt x="8195193" y="0"/>
                </a:lnTo>
                <a:lnTo>
                  <a:pt x="8195193" y="2796610"/>
                </a:lnTo>
                <a:lnTo>
                  <a:pt x="0" y="2796610"/>
                </a:lnTo>
                <a:lnTo>
                  <a:pt x="0" y="0"/>
                </a:lnTo>
                <a:close/>
              </a:path>
            </a:pathLst>
          </a:custGeom>
          <a:blipFill>
            <a:blip r:embed="rId4"/>
            <a:stretch>
              <a:fillRect/>
            </a:stretch>
          </a:blipFill>
        </p:spPr>
      </p:sp>
      <p:sp>
        <p:nvSpPr>
          <p:cNvPr id="6" name="Freeform 6"/>
          <p:cNvSpPr/>
          <p:nvPr/>
        </p:nvSpPr>
        <p:spPr>
          <a:xfrm>
            <a:off x="333207" y="3647548"/>
            <a:ext cx="7929470" cy="2894257"/>
          </a:xfrm>
          <a:custGeom>
            <a:avLst/>
            <a:gdLst/>
            <a:ahLst/>
            <a:cxnLst/>
            <a:rect l="l" t="t" r="r" b="b"/>
            <a:pathLst>
              <a:path w="7929470" h="2894257">
                <a:moveTo>
                  <a:pt x="0" y="0"/>
                </a:moveTo>
                <a:lnTo>
                  <a:pt x="7929470" y="0"/>
                </a:lnTo>
                <a:lnTo>
                  <a:pt x="7929470" y="2894257"/>
                </a:lnTo>
                <a:lnTo>
                  <a:pt x="0" y="2894257"/>
                </a:lnTo>
                <a:lnTo>
                  <a:pt x="0" y="0"/>
                </a:lnTo>
                <a:close/>
              </a:path>
            </a:pathLst>
          </a:custGeom>
          <a:blipFill>
            <a:blip r:embed="rId5"/>
            <a:stretch>
              <a:fillRect/>
            </a:stretch>
          </a:blipFill>
        </p:spPr>
      </p:sp>
      <p:sp>
        <p:nvSpPr>
          <p:cNvPr id="7" name="TextBox 7"/>
          <p:cNvSpPr txBox="1"/>
          <p:nvPr/>
        </p:nvSpPr>
        <p:spPr>
          <a:xfrm>
            <a:off x="0" y="-95250"/>
            <a:ext cx="9214091" cy="854075"/>
          </a:xfrm>
          <a:prstGeom prst="rect">
            <a:avLst/>
          </a:prstGeom>
        </p:spPr>
        <p:txBody>
          <a:bodyPr lIns="0" tIns="0" rIns="0" bIns="0" rtlCol="0" anchor="t">
            <a:spAutoFit/>
          </a:bodyPr>
          <a:lstStyle/>
          <a:p>
            <a:pPr algn="ctr">
              <a:lnSpc>
                <a:spcPts val="7000"/>
              </a:lnSpc>
            </a:pPr>
            <a:r>
              <a:rPr lang="en-US" sz="5000">
                <a:solidFill>
                  <a:srgbClr val="3D1E08"/>
                </a:solidFill>
                <a:latin typeface="Paytone One"/>
                <a:ea typeface="Paytone One"/>
                <a:cs typeface="Paytone One"/>
                <a:sym typeface="Paytone One"/>
              </a:rPr>
              <a:t>Visualization with R</a:t>
            </a:r>
          </a:p>
        </p:txBody>
      </p:sp>
      <p:sp>
        <p:nvSpPr>
          <p:cNvPr id="8" name="TextBox 8"/>
          <p:cNvSpPr txBox="1"/>
          <p:nvPr/>
        </p:nvSpPr>
        <p:spPr>
          <a:xfrm>
            <a:off x="12415832" y="-14001"/>
            <a:ext cx="5872168" cy="540751"/>
          </a:xfrm>
          <a:prstGeom prst="rect">
            <a:avLst/>
          </a:prstGeom>
        </p:spPr>
        <p:txBody>
          <a:bodyPr lIns="0" tIns="0" rIns="0" bIns="0" rtlCol="0" anchor="t">
            <a:spAutoFit/>
          </a:bodyPr>
          <a:lstStyle/>
          <a:p>
            <a:pPr algn="ctr">
              <a:lnSpc>
                <a:spcPts val="4461"/>
              </a:lnSpc>
            </a:pPr>
            <a:r>
              <a:rPr lang="en-US" sz="3186">
                <a:solidFill>
                  <a:srgbClr val="3D1E08"/>
                </a:solidFill>
                <a:latin typeface="Paytone One"/>
                <a:ea typeface="Paytone One"/>
                <a:cs typeface="Paytone One"/>
                <a:sym typeface="Paytone One"/>
              </a:rPr>
              <a:t>General </a:t>
            </a:r>
          </a:p>
        </p:txBody>
      </p:sp>
    </p:spTree>
  </p:cSld>
  <p:clrMapOvr>
    <a:masterClrMapping/>
  </p:clrMapOvr>
  <p:transition>
    <p:circl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7DF"/>
        </a:solidFill>
        <a:effectLst/>
      </p:bgPr>
    </p:bg>
    <p:spTree>
      <p:nvGrpSpPr>
        <p:cNvPr id="1" name=""/>
        <p:cNvGrpSpPr/>
        <p:nvPr/>
      </p:nvGrpSpPr>
      <p:grpSpPr>
        <a:xfrm>
          <a:off x="0" y="0"/>
          <a:ext cx="0" cy="0"/>
          <a:chOff x="0" y="0"/>
          <a:chExt cx="0" cy="0"/>
        </a:xfrm>
      </p:grpSpPr>
      <p:sp>
        <p:nvSpPr>
          <p:cNvPr id="2" name="Freeform 2"/>
          <p:cNvSpPr/>
          <p:nvPr/>
        </p:nvSpPr>
        <p:spPr>
          <a:xfrm>
            <a:off x="15870263" y="526751"/>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80331" y="966297"/>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4" name="Table 4"/>
          <p:cNvGraphicFramePr>
            <a:graphicFrameLocks noGrp="1"/>
          </p:cNvGraphicFramePr>
          <p:nvPr/>
        </p:nvGraphicFramePr>
        <p:xfrm>
          <a:off x="0" y="966247"/>
          <a:ext cx="18288000" cy="9221274"/>
        </p:xfrm>
        <a:graphic>
          <a:graphicData uri="http://schemas.openxmlformats.org/drawingml/2006/table">
            <a:tbl>
              <a:tblPr/>
              <a:tblGrid>
                <a:gridCol w="8769073">
                  <a:extLst>
                    <a:ext uri="{9D8B030D-6E8A-4147-A177-3AD203B41FA5}">
                      <a16:colId xmlns:a16="http://schemas.microsoft.com/office/drawing/2014/main" val="20000"/>
                    </a:ext>
                  </a:extLst>
                </a:gridCol>
                <a:gridCol w="9518927">
                  <a:extLst>
                    <a:ext uri="{9D8B030D-6E8A-4147-A177-3AD203B41FA5}">
                      <a16:colId xmlns:a16="http://schemas.microsoft.com/office/drawing/2014/main" val="20001"/>
                    </a:ext>
                  </a:extLst>
                </a:gridCol>
              </a:tblGrid>
              <a:tr h="753588">
                <a:tc>
                  <a:txBody>
                    <a:bodyPr/>
                    <a:lstStyle/>
                    <a:p>
                      <a:pPr algn="ctr">
                        <a:lnSpc>
                          <a:spcPts val="4619"/>
                        </a:lnSpc>
                        <a:spcBef>
                          <a:spcPct val="0"/>
                        </a:spcBef>
                        <a:defRPr/>
                      </a:pPr>
                      <a:r>
                        <a:rPr lang="en-US" sz="3299" b="1">
                          <a:solidFill>
                            <a:srgbClr val="E14235"/>
                          </a:solidFill>
                          <a:latin typeface="Crimson Pro Bold"/>
                          <a:ea typeface="Crimson Pro Bold"/>
                          <a:cs typeface="Crimson Pro Bold"/>
                          <a:sym typeface="Crimson Pro Bold"/>
                        </a:rPr>
                        <a:t>Salary Distribution by Industry</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ctr">
                        <a:lnSpc>
                          <a:spcPts val="4619"/>
                        </a:lnSpc>
                        <a:spcBef>
                          <a:spcPct val="0"/>
                        </a:spcBef>
                        <a:defRPr/>
                      </a:pPr>
                      <a:r>
                        <a:rPr lang="en-US" sz="3299" b="1">
                          <a:solidFill>
                            <a:srgbClr val="E14235"/>
                          </a:solidFill>
                          <a:latin typeface="Crimson Pro Bold"/>
                          <a:ea typeface="Crimson Pro Bold"/>
                          <a:cs typeface="Crimson Pro Bold"/>
                          <a:sym typeface="Crimson Pro Bold"/>
                        </a:rPr>
                        <a:t>Common Programming Languages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982411">
                <a:tc>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11535">
                <a:tc rowSpan="2">
                  <a:txBody>
                    <a:bodyPr/>
                    <a:lstStyle/>
                    <a:p>
                      <a:pPr marL="0" lvl="0" indent="0" algn="ctr">
                        <a:lnSpc>
                          <a:spcPts val="2800"/>
                        </a:lnSpc>
                        <a:spcBef>
                          <a:spcPct val="0"/>
                        </a:spcBef>
                        <a:defRPr/>
                      </a:pPr>
                      <a:r>
                        <a:rPr lang="en-US" sz="2000">
                          <a:solidFill>
                            <a:srgbClr val="000000"/>
                          </a:solidFill>
                          <a:latin typeface="Crimson Pro"/>
                          <a:ea typeface="Crimson Pro"/>
                          <a:cs typeface="Crimson Pro"/>
                          <a:sym typeface="Crimson Pro"/>
                        </a:rPr>
                        <a:t>    The chart illustrates the salary disparity across industries, with the tech sector leading. Factors such as market demand, data complexity, and the importance of analytics in each industry affect salaries. The salary gap could motivate data professionals to further develop their careers.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rowSpan="2">
                  <a:txBody>
                    <a:bodyPr/>
                    <a:lstStyle/>
                    <a:p>
                      <a:pPr marL="0" lvl="0" indent="0" algn="ctr">
                        <a:lnSpc>
                          <a:spcPts val="2800"/>
                        </a:lnSpc>
                        <a:spcBef>
                          <a:spcPct val="0"/>
                        </a:spcBef>
                        <a:defRPr/>
                      </a:pPr>
                      <a:r>
                        <a:rPr lang="en-US" sz="2000">
                          <a:solidFill>
                            <a:srgbClr val="000000"/>
                          </a:solidFill>
                          <a:latin typeface="Crimson Pro"/>
                          <a:ea typeface="Crimson Pro"/>
                          <a:cs typeface="Crimson Pro"/>
                          <a:sym typeface="Crimson Pro"/>
                        </a:rPr>
                        <a:t>  The chart shows Python's dominance in the data space, but other languages ​​like SQL, R, JavaScript, Scala, and Java still have important roles to play. Data professionals need to master the right languages ​​to meet market demands and project requirements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73740">
                <a:tc vMerge="1">
                  <a:txBody>
                    <a:bodyPr/>
                    <a:lstStyle/>
                    <a:p>
                      <a:pPr marL="0" lvl="0" indent="0" algn="ctr">
                        <a:lnSpc>
                          <a:spcPts val="2800"/>
                        </a:lnSpc>
                        <a:spcBef>
                          <a:spcPct val="0"/>
                        </a:spcBef>
                        <a:defRPr/>
                      </a:pPr>
                      <a:r>
                        <a:rPr lang="en-US" sz="2000">
                          <a:solidFill>
                            <a:srgbClr val="000000"/>
                          </a:solidFill>
                          <a:latin typeface="Crimson Pro"/>
                          <a:ea typeface="Crimson Pro"/>
                          <a:cs typeface="Crimson Pro"/>
                          <a:sym typeface="Crimson Pro"/>
                        </a:rPr>
                        <a:t>    The chart illustrates the salary disparity across industries, with the tech sector leading. Factors such as market demand, data complexity, and the importance of analytics in each industry affect salaries. The salary gap could motivate data professionals to further develop their careers.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vMerge="1">
                  <a:txBody>
                    <a:bodyPr/>
                    <a:lstStyle/>
                    <a:p>
                      <a:pPr marL="0" lvl="0" indent="0" algn="ctr">
                        <a:lnSpc>
                          <a:spcPts val="2800"/>
                        </a:lnSpc>
                        <a:spcBef>
                          <a:spcPct val="0"/>
                        </a:spcBef>
                        <a:defRPr/>
                      </a:pPr>
                      <a:r>
                        <a:rPr lang="en-US" sz="2000">
                          <a:solidFill>
                            <a:srgbClr val="000000"/>
                          </a:solidFill>
                          <a:latin typeface="Crimson Pro"/>
                          <a:ea typeface="Crimson Pro"/>
                          <a:cs typeface="Crimson Pro"/>
                          <a:sym typeface="Crimson Pro"/>
                        </a:rPr>
                        <a:t>  The chart shows Python's dominance in the data space, but other languages ​​like SQL, R, JavaScript, Scala, and Java still have important roles to play. Data professionals need to master the right languages ​​to meet market demands and project requirements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Freeform 5"/>
          <p:cNvSpPr/>
          <p:nvPr/>
        </p:nvSpPr>
        <p:spPr>
          <a:xfrm>
            <a:off x="249152" y="3796131"/>
            <a:ext cx="7984407" cy="2694737"/>
          </a:xfrm>
          <a:custGeom>
            <a:avLst/>
            <a:gdLst/>
            <a:ahLst/>
            <a:cxnLst/>
            <a:rect l="l" t="t" r="r" b="b"/>
            <a:pathLst>
              <a:path w="7984407" h="2694737">
                <a:moveTo>
                  <a:pt x="0" y="0"/>
                </a:moveTo>
                <a:lnTo>
                  <a:pt x="7984407" y="0"/>
                </a:lnTo>
                <a:lnTo>
                  <a:pt x="7984407" y="2694738"/>
                </a:lnTo>
                <a:lnTo>
                  <a:pt x="0" y="2694738"/>
                </a:lnTo>
                <a:lnTo>
                  <a:pt x="0" y="0"/>
                </a:lnTo>
                <a:close/>
              </a:path>
            </a:pathLst>
          </a:custGeom>
          <a:blipFill>
            <a:blip r:embed="rId4"/>
            <a:stretch>
              <a:fillRect/>
            </a:stretch>
          </a:blipFill>
        </p:spPr>
      </p:sp>
      <p:sp>
        <p:nvSpPr>
          <p:cNvPr id="6" name="Freeform 6"/>
          <p:cNvSpPr/>
          <p:nvPr/>
        </p:nvSpPr>
        <p:spPr>
          <a:xfrm>
            <a:off x="9144000" y="3796131"/>
            <a:ext cx="8922462" cy="2699045"/>
          </a:xfrm>
          <a:custGeom>
            <a:avLst/>
            <a:gdLst/>
            <a:ahLst/>
            <a:cxnLst/>
            <a:rect l="l" t="t" r="r" b="b"/>
            <a:pathLst>
              <a:path w="8922462" h="2699045">
                <a:moveTo>
                  <a:pt x="0" y="0"/>
                </a:moveTo>
                <a:lnTo>
                  <a:pt x="8922462" y="0"/>
                </a:lnTo>
                <a:lnTo>
                  <a:pt x="8922462" y="2699045"/>
                </a:lnTo>
                <a:lnTo>
                  <a:pt x="0" y="2699045"/>
                </a:lnTo>
                <a:lnTo>
                  <a:pt x="0" y="0"/>
                </a:lnTo>
                <a:close/>
              </a:path>
            </a:pathLst>
          </a:custGeom>
          <a:blipFill>
            <a:blip r:embed="rId5"/>
            <a:stretch>
              <a:fillRect/>
            </a:stretch>
          </a:blipFill>
        </p:spPr>
      </p:sp>
      <p:sp>
        <p:nvSpPr>
          <p:cNvPr id="7" name="TextBox 7"/>
          <p:cNvSpPr txBox="1"/>
          <p:nvPr/>
        </p:nvSpPr>
        <p:spPr>
          <a:xfrm>
            <a:off x="0" y="-95250"/>
            <a:ext cx="9214091" cy="854075"/>
          </a:xfrm>
          <a:prstGeom prst="rect">
            <a:avLst/>
          </a:prstGeom>
        </p:spPr>
        <p:txBody>
          <a:bodyPr lIns="0" tIns="0" rIns="0" bIns="0" rtlCol="0" anchor="t">
            <a:spAutoFit/>
          </a:bodyPr>
          <a:lstStyle/>
          <a:p>
            <a:pPr algn="ctr">
              <a:lnSpc>
                <a:spcPts val="7000"/>
              </a:lnSpc>
            </a:pPr>
            <a:r>
              <a:rPr lang="en-US" sz="5000">
                <a:solidFill>
                  <a:srgbClr val="3D1E08"/>
                </a:solidFill>
                <a:latin typeface="Paytone One"/>
                <a:ea typeface="Paytone One"/>
                <a:cs typeface="Paytone One"/>
                <a:sym typeface="Paytone One"/>
              </a:rPr>
              <a:t>Visualization with R</a:t>
            </a:r>
          </a:p>
        </p:txBody>
      </p:sp>
      <p:sp>
        <p:nvSpPr>
          <p:cNvPr id="8" name="TextBox 8"/>
          <p:cNvSpPr txBox="1"/>
          <p:nvPr/>
        </p:nvSpPr>
        <p:spPr>
          <a:xfrm>
            <a:off x="12415832" y="-14001"/>
            <a:ext cx="5872168" cy="540751"/>
          </a:xfrm>
          <a:prstGeom prst="rect">
            <a:avLst/>
          </a:prstGeom>
        </p:spPr>
        <p:txBody>
          <a:bodyPr lIns="0" tIns="0" rIns="0" bIns="0" rtlCol="0" anchor="t">
            <a:spAutoFit/>
          </a:bodyPr>
          <a:lstStyle/>
          <a:p>
            <a:pPr algn="ctr">
              <a:lnSpc>
                <a:spcPts val="4461"/>
              </a:lnSpc>
            </a:pPr>
            <a:r>
              <a:rPr lang="en-US" sz="3186">
                <a:solidFill>
                  <a:srgbClr val="3D1E08"/>
                </a:solidFill>
                <a:latin typeface="Paytone One"/>
                <a:ea typeface="Paytone One"/>
                <a:cs typeface="Paytone One"/>
                <a:sym typeface="Paytone One"/>
              </a:rPr>
              <a:t>General </a:t>
            </a:r>
          </a:p>
        </p:txBody>
      </p:sp>
    </p:spTree>
  </p:cSld>
  <p:clrMapOvr>
    <a:masterClrMapping/>
  </p:clrMapOvr>
  <p:transition>
    <p:circl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7DF"/>
        </a:solidFill>
        <a:effectLst/>
      </p:bgPr>
    </p:bg>
    <p:spTree>
      <p:nvGrpSpPr>
        <p:cNvPr id="1" name=""/>
        <p:cNvGrpSpPr/>
        <p:nvPr/>
      </p:nvGrpSpPr>
      <p:grpSpPr>
        <a:xfrm>
          <a:off x="0" y="0"/>
          <a:ext cx="0" cy="0"/>
          <a:chOff x="0" y="0"/>
          <a:chExt cx="0" cy="0"/>
        </a:xfrm>
      </p:grpSpPr>
      <p:sp>
        <p:nvSpPr>
          <p:cNvPr id="2" name="Freeform 2"/>
          <p:cNvSpPr/>
          <p:nvPr/>
        </p:nvSpPr>
        <p:spPr>
          <a:xfrm>
            <a:off x="15870263" y="526751"/>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80331" y="966297"/>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4" name="Table 4"/>
          <p:cNvGraphicFramePr>
            <a:graphicFrameLocks noGrp="1"/>
          </p:cNvGraphicFramePr>
          <p:nvPr/>
        </p:nvGraphicFramePr>
        <p:xfrm>
          <a:off x="0" y="966247"/>
          <a:ext cx="18288000" cy="9221274"/>
        </p:xfrm>
        <a:graphic>
          <a:graphicData uri="http://schemas.openxmlformats.org/drawingml/2006/table">
            <a:tbl>
              <a:tblPr/>
              <a:tblGrid>
                <a:gridCol w="8769073">
                  <a:extLst>
                    <a:ext uri="{9D8B030D-6E8A-4147-A177-3AD203B41FA5}">
                      <a16:colId xmlns:a16="http://schemas.microsoft.com/office/drawing/2014/main" val="20000"/>
                    </a:ext>
                  </a:extLst>
                </a:gridCol>
                <a:gridCol w="9518927">
                  <a:extLst>
                    <a:ext uri="{9D8B030D-6E8A-4147-A177-3AD203B41FA5}">
                      <a16:colId xmlns:a16="http://schemas.microsoft.com/office/drawing/2014/main" val="20001"/>
                    </a:ext>
                  </a:extLst>
                </a:gridCol>
              </a:tblGrid>
              <a:tr h="753588">
                <a:tc>
                  <a:txBody>
                    <a:bodyPr/>
                    <a:lstStyle/>
                    <a:p>
                      <a:pPr algn="ctr">
                        <a:lnSpc>
                          <a:spcPts val="4619"/>
                        </a:lnSpc>
                        <a:spcBef>
                          <a:spcPct val="0"/>
                        </a:spcBef>
                        <a:defRPr/>
                      </a:pPr>
                      <a:r>
                        <a:rPr lang="en-US" sz="3299" b="1">
                          <a:solidFill>
                            <a:srgbClr val="E14235"/>
                          </a:solidFill>
                          <a:latin typeface="Crimson Pro Bold"/>
                          <a:ea typeface="Crimson Pro Bold"/>
                          <a:cs typeface="Crimson Pro Bold"/>
                          <a:sym typeface="Crimson Pro Bold"/>
                        </a:rPr>
                        <a:t>Distribution of Industries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ctr">
                        <a:lnSpc>
                          <a:spcPts val="4619"/>
                        </a:lnSpc>
                        <a:spcBef>
                          <a:spcPct val="0"/>
                        </a:spcBef>
                        <a:defRPr/>
                      </a:pPr>
                      <a:r>
                        <a:rPr lang="en-US" sz="3299" b="1">
                          <a:solidFill>
                            <a:srgbClr val="E14235"/>
                          </a:solidFill>
                          <a:latin typeface="Crimson Pro Bold"/>
                          <a:ea typeface="Crimson Pro Bold"/>
                          <a:cs typeface="Crimson Pro Bold"/>
                          <a:sym typeface="Crimson Pro Bold"/>
                        </a:rPr>
                        <a:t>Happiness Ratings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982411">
                <a:tc>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ctr">
                        <a:lnSpc>
                          <a:spcPts val="4619"/>
                        </a:lnSpc>
                        <a:spcBef>
                          <a:spcPct val="0"/>
                        </a:spcBef>
                        <a:defRPr/>
                      </a:pPr>
                      <a:r>
                        <a:rPr lang="en-US" sz="3299" b="1">
                          <a:solidFill>
                            <a:srgbClr val="0D2A57"/>
                          </a:solidFill>
                          <a:latin typeface="Crimson Pro Bold"/>
                          <a:ea typeface="Crimson Pro Bold"/>
                          <a:cs typeface="Crimson Pro Bold"/>
                          <a:sym typeface="Crimson Pro Bold"/>
                        </a:rPr>
                        <a:t>(Work/Life Balance, Coworkers, Management, Upward Mobility, Learning New Things)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11535">
                <a:tc rowSpan="2">
                  <a:txBody>
                    <a:bodyPr/>
                    <a:lstStyle/>
                    <a:p>
                      <a:pPr marL="0" lvl="0" indent="0" algn="ctr">
                        <a:lnSpc>
                          <a:spcPts val="2800"/>
                        </a:lnSpc>
                        <a:spcBef>
                          <a:spcPct val="0"/>
                        </a:spcBef>
                        <a:defRPr/>
                      </a:pPr>
                      <a:r>
                        <a:rPr lang="en-US" sz="2000">
                          <a:solidFill>
                            <a:srgbClr val="000000"/>
                          </a:solidFill>
                          <a:latin typeface="Crimson Pro"/>
                          <a:ea typeface="Crimson Pro"/>
                          <a:cs typeface="Crimson Pro"/>
                          <a:sym typeface="Crimson Pro"/>
                        </a:rPr>
                        <a:t>  The chart shows the diversity of industries using data, with technology and banking and finance leading the way. Traditional industries are gradually transforming digitally and increasing their use of data. </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rowSpan="2">
                  <a:txBody>
                    <a:bodyPr/>
                    <a:lstStyle/>
                    <a:p>
                      <a:pPr marL="0" lvl="0" indent="0" algn="ctr">
                        <a:lnSpc>
                          <a:spcPts val="2800"/>
                        </a:lnSpc>
                        <a:spcBef>
                          <a:spcPct val="0"/>
                        </a:spcBef>
                        <a:defRPr/>
                      </a:pPr>
                      <a:r>
                        <a:rPr lang="en-US" sz="2000">
                          <a:solidFill>
                            <a:srgbClr val="000000"/>
                          </a:solidFill>
                          <a:latin typeface="Crimson Pro"/>
                          <a:ea typeface="Crimson Pro"/>
                          <a:cs typeface="Crimson Pro"/>
                          <a:sym typeface="Crimson Pro"/>
                        </a:rPr>
                        <a:t>Employee satisfaction ratings show that the data industry has a positive work environment and good growth opportunities. However, management needs to be improved and career paths need to be clearer to increase satisfaction and retain talent.</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73740">
                <a:tc vMerge="1">
                  <a:txBody>
                    <a:bodyPr/>
                    <a:lstStyle/>
                    <a:p>
                      <a:pPr marL="0" lvl="0" indent="0" algn="ctr">
                        <a:lnSpc>
                          <a:spcPts val="2800"/>
                        </a:lnSpc>
                        <a:spcBef>
                          <a:spcPct val="0"/>
                        </a:spcBef>
                        <a:defRPr/>
                      </a:pPr>
                      <a:r>
                        <a:rPr lang="en-US" sz="2000">
                          <a:solidFill>
                            <a:srgbClr val="000000"/>
                          </a:solidFill>
                          <a:latin typeface="Crimson Pro"/>
                          <a:ea typeface="Crimson Pro"/>
                          <a:cs typeface="Crimson Pro"/>
                          <a:sym typeface="Crimson Pro"/>
                        </a:rPr>
                        <a:t>  The chart shows the diversity of industries using data, with technology and banking and finance leading the way. Traditional industries are gradually transforming digitally and increasing their use of data. </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vMerge="1">
                  <a:txBody>
                    <a:bodyPr/>
                    <a:lstStyle/>
                    <a:p>
                      <a:pPr marL="0" lvl="0" indent="0" algn="ctr">
                        <a:lnSpc>
                          <a:spcPts val="2800"/>
                        </a:lnSpc>
                        <a:spcBef>
                          <a:spcPct val="0"/>
                        </a:spcBef>
                        <a:defRPr/>
                      </a:pPr>
                      <a:r>
                        <a:rPr lang="en-US" sz="2000">
                          <a:solidFill>
                            <a:srgbClr val="000000"/>
                          </a:solidFill>
                          <a:latin typeface="Crimson Pro"/>
                          <a:ea typeface="Crimson Pro"/>
                          <a:cs typeface="Crimson Pro"/>
                          <a:sym typeface="Crimson Pro"/>
                        </a:rPr>
                        <a:t>Employee satisfaction ratings show that the data industry has a positive work environment and good growth opportunities. However, management needs to be improved and career paths need to be clearer to increase satisfaction and retain talent.</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Freeform 5"/>
          <p:cNvSpPr/>
          <p:nvPr/>
        </p:nvSpPr>
        <p:spPr>
          <a:xfrm>
            <a:off x="9214091" y="3379579"/>
            <a:ext cx="8479328" cy="2988963"/>
          </a:xfrm>
          <a:custGeom>
            <a:avLst/>
            <a:gdLst/>
            <a:ahLst/>
            <a:cxnLst/>
            <a:rect l="l" t="t" r="r" b="b"/>
            <a:pathLst>
              <a:path w="8479328" h="2988963">
                <a:moveTo>
                  <a:pt x="0" y="0"/>
                </a:moveTo>
                <a:lnTo>
                  <a:pt x="8479328" y="0"/>
                </a:lnTo>
                <a:lnTo>
                  <a:pt x="8479328" y="2988963"/>
                </a:lnTo>
                <a:lnTo>
                  <a:pt x="0" y="2988963"/>
                </a:lnTo>
                <a:lnTo>
                  <a:pt x="0" y="0"/>
                </a:lnTo>
                <a:close/>
              </a:path>
            </a:pathLst>
          </a:custGeom>
          <a:blipFill>
            <a:blip r:embed="rId4"/>
            <a:stretch>
              <a:fillRect/>
            </a:stretch>
          </a:blipFill>
        </p:spPr>
      </p:sp>
      <p:sp>
        <p:nvSpPr>
          <p:cNvPr id="6" name="Freeform 6"/>
          <p:cNvSpPr/>
          <p:nvPr/>
        </p:nvSpPr>
        <p:spPr>
          <a:xfrm>
            <a:off x="845032" y="3447162"/>
            <a:ext cx="6981767" cy="2853797"/>
          </a:xfrm>
          <a:custGeom>
            <a:avLst/>
            <a:gdLst/>
            <a:ahLst/>
            <a:cxnLst/>
            <a:rect l="l" t="t" r="r" b="b"/>
            <a:pathLst>
              <a:path w="6981767" h="2853797">
                <a:moveTo>
                  <a:pt x="0" y="0"/>
                </a:moveTo>
                <a:lnTo>
                  <a:pt x="6981767" y="0"/>
                </a:lnTo>
                <a:lnTo>
                  <a:pt x="6981767" y="2853797"/>
                </a:lnTo>
                <a:lnTo>
                  <a:pt x="0" y="2853797"/>
                </a:lnTo>
                <a:lnTo>
                  <a:pt x="0" y="0"/>
                </a:lnTo>
                <a:close/>
              </a:path>
            </a:pathLst>
          </a:custGeom>
          <a:blipFill>
            <a:blip r:embed="rId5"/>
            <a:stretch>
              <a:fillRect/>
            </a:stretch>
          </a:blipFill>
        </p:spPr>
      </p:sp>
      <p:sp>
        <p:nvSpPr>
          <p:cNvPr id="7" name="TextBox 7"/>
          <p:cNvSpPr txBox="1"/>
          <p:nvPr/>
        </p:nvSpPr>
        <p:spPr>
          <a:xfrm>
            <a:off x="0" y="-95250"/>
            <a:ext cx="9214091" cy="854075"/>
          </a:xfrm>
          <a:prstGeom prst="rect">
            <a:avLst/>
          </a:prstGeom>
        </p:spPr>
        <p:txBody>
          <a:bodyPr lIns="0" tIns="0" rIns="0" bIns="0" rtlCol="0" anchor="t">
            <a:spAutoFit/>
          </a:bodyPr>
          <a:lstStyle/>
          <a:p>
            <a:pPr algn="ctr">
              <a:lnSpc>
                <a:spcPts val="7000"/>
              </a:lnSpc>
            </a:pPr>
            <a:r>
              <a:rPr lang="en-US" sz="5000">
                <a:solidFill>
                  <a:srgbClr val="3D1E08"/>
                </a:solidFill>
                <a:latin typeface="Paytone One"/>
                <a:ea typeface="Paytone One"/>
                <a:cs typeface="Paytone One"/>
                <a:sym typeface="Paytone One"/>
              </a:rPr>
              <a:t>Visualization with R</a:t>
            </a:r>
          </a:p>
        </p:txBody>
      </p:sp>
      <p:sp>
        <p:nvSpPr>
          <p:cNvPr id="8" name="TextBox 8"/>
          <p:cNvSpPr txBox="1"/>
          <p:nvPr/>
        </p:nvSpPr>
        <p:spPr>
          <a:xfrm>
            <a:off x="12415832" y="-14001"/>
            <a:ext cx="5872168" cy="540751"/>
          </a:xfrm>
          <a:prstGeom prst="rect">
            <a:avLst/>
          </a:prstGeom>
        </p:spPr>
        <p:txBody>
          <a:bodyPr lIns="0" tIns="0" rIns="0" bIns="0" rtlCol="0" anchor="t">
            <a:spAutoFit/>
          </a:bodyPr>
          <a:lstStyle/>
          <a:p>
            <a:pPr algn="ctr">
              <a:lnSpc>
                <a:spcPts val="4461"/>
              </a:lnSpc>
            </a:pPr>
            <a:r>
              <a:rPr lang="en-US" sz="3186">
                <a:solidFill>
                  <a:srgbClr val="3D1E08"/>
                </a:solidFill>
                <a:latin typeface="Paytone One"/>
                <a:ea typeface="Paytone One"/>
                <a:cs typeface="Paytone One"/>
                <a:sym typeface="Paytone One"/>
              </a:rPr>
              <a:t>General </a:t>
            </a:r>
          </a:p>
        </p:txBody>
      </p:sp>
      <p:sp>
        <p:nvSpPr>
          <p:cNvPr id="9" name="TextBox 9"/>
          <p:cNvSpPr txBox="1"/>
          <p:nvPr/>
        </p:nvSpPr>
        <p:spPr>
          <a:xfrm>
            <a:off x="8963502" y="1702387"/>
            <a:ext cx="9113589" cy="941070"/>
          </a:xfrm>
          <a:prstGeom prst="rect">
            <a:avLst/>
          </a:prstGeom>
        </p:spPr>
        <p:txBody>
          <a:bodyPr lIns="0" tIns="0" rIns="0" bIns="0" rtlCol="0" anchor="t">
            <a:spAutoFit/>
          </a:bodyPr>
          <a:lstStyle/>
          <a:p>
            <a:pPr algn="ctr">
              <a:lnSpc>
                <a:spcPts val="3779"/>
              </a:lnSpc>
            </a:pPr>
            <a:r>
              <a:rPr lang="en-US" sz="2700">
                <a:solidFill>
                  <a:srgbClr val="3D1E08"/>
                </a:solidFill>
                <a:latin typeface="Canva Sans"/>
                <a:ea typeface="Canva Sans"/>
                <a:cs typeface="Canva Sans"/>
                <a:sym typeface="Canva Sans"/>
              </a:rPr>
              <a:t>(Work/Life Balance, Coworkers, Management, Upward Mobility, Learning New Things)</a:t>
            </a:r>
          </a:p>
        </p:txBody>
      </p:sp>
    </p:spTree>
  </p:cSld>
  <p:clrMapOvr>
    <a:masterClrMapping/>
  </p:clrMapOvr>
  <p:transition>
    <p:circl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7DF"/>
        </a:solidFill>
        <a:effectLst/>
      </p:bgPr>
    </p:bg>
    <p:spTree>
      <p:nvGrpSpPr>
        <p:cNvPr id="1" name=""/>
        <p:cNvGrpSpPr/>
        <p:nvPr/>
      </p:nvGrpSpPr>
      <p:grpSpPr>
        <a:xfrm>
          <a:off x="0" y="0"/>
          <a:ext cx="0" cy="0"/>
          <a:chOff x="0" y="0"/>
          <a:chExt cx="0" cy="0"/>
        </a:xfrm>
      </p:grpSpPr>
      <p:sp>
        <p:nvSpPr>
          <p:cNvPr id="2" name="Freeform 2"/>
          <p:cNvSpPr/>
          <p:nvPr/>
        </p:nvSpPr>
        <p:spPr>
          <a:xfrm>
            <a:off x="15870263" y="526751"/>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80331" y="966297"/>
            <a:ext cx="3618062" cy="1671752"/>
          </a:xfrm>
          <a:custGeom>
            <a:avLst/>
            <a:gdLst/>
            <a:ahLst/>
            <a:cxnLst/>
            <a:rect l="l" t="t" r="r" b="b"/>
            <a:pathLst>
              <a:path w="3618062" h="1671752">
                <a:moveTo>
                  <a:pt x="0" y="0"/>
                </a:moveTo>
                <a:lnTo>
                  <a:pt x="3618062" y="0"/>
                </a:lnTo>
                <a:lnTo>
                  <a:pt x="3618062" y="1671752"/>
                </a:lnTo>
                <a:lnTo>
                  <a:pt x="0" y="167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4" name="Table 4"/>
          <p:cNvGraphicFramePr>
            <a:graphicFrameLocks noGrp="1"/>
          </p:cNvGraphicFramePr>
          <p:nvPr/>
        </p:nvGraphicFramePr>
        <p:xfrm>
          <a:off x="0" y="966247"/>
          <a:ext cx="18288000" cy="9221274"/>
        </p:xfrm>
        <a:graphic>
          <a:graphicData uri="http://schemas.openxmlformats.org/drawingml/2006/table">
            <a:tbl>
              <a:tblPr/>
              <a:tblGrid>
                <a:gridCol w="8769073">
                  <a:extLst>
                    <a:ext uri="{9D8B030D-6E8A-4147-A177-3AD203B41FA5}">
                      <a16:colId xmlns:a16="http://schemas.microsoft.com/office/drawing/2014/main" val="20000"/>
                    </a:ext>
                  </a:extLst>
                </a:gridCol>
                <a:gridCol w="9518927">
                  <a:extLst>
                    <a:ext uri="{9D8B030D-6E8A-4147-A177-3AD203B41FA5}">
                      <a16:colId xmlns:a16="http://schemas.microsoft.com/office/drawing/2014/main" val="20001"/>
                    </a:ext>
                  </a:extLst>
                </a:gridCol>
              </a:tblGrid>
              <a:tr h="753588">
                <a:tc>
                  <a:txBody>
                    <a:bodyPr/>
                    <a:lstStyle/>
                    <a:p>
                      <a:pPr algn="ctr">
                        <a:lnSpc>
                          <a:spcPts val="4619"/>
                        </a:lnSpc>
                        <a:spcBef>
                          <a:spcPct val="0"/>
                        </a:spcBef>
                        <a:defRPr/>
                      </a:pPr>
                      <a:r>
                        <a:rPr lang="en-US" sz="3299" b="1">
                          <a:solidFill>
                            <a:srgbClr val="E14235"/>
                          </a:solidFill>
                          <a:latin typeface="Crimson Pro Bold"/>
                          <a:ea typeface="Crimson Pro Bold"/>
                          <a:cs typeface="Crimson Pro Bold"/>
                          <a:sym typeface="Crimson Pro Bold"/>
                        </a:rPr>
                        <a:t>Gender Distribution</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ctr">
                        <a:lnSpc>
                          <a:spcPts val="4619"/>
                        </a:lnSpc>
                        <a:spcBef>
                          <a:spcPct val="0"/>
                        </a:spcBef>
                        <a:defRPr/>
                      </a:pPr>
                      <a:r>
                        <a:rPr lang="en-US" sz="3299" b="1">
                          <a:solidFill>
                            <a:srgbClr val="E14235"/>
                          </a:solidFill>
                          <a:latin typeface="Crimson Pro Bold"/>
                          <a:ea typeface="Crimson Pro Bold"/>
                          <a:cs typeface="Crimson Pro Bold"/>
                          <a:sym typeface="Crimson Pro Bold"/>
                        </a:rPr>
                        <a:t>Age Distribution</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982411">
                <a:tc>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ctr">
                        <a:lnSpc>
                          <a:spcPts val="4619"/>
                        </a:lnSpc>
                        <a:spcBef>
                          <a:spcPct val="0"/>
                        </a:spcBef>
                        <a:defRPr/>
                      </a:pP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11535">
                <a:tc rowSpan="2">
                  <a:txBody>
                    <a:bodyPr/>
                    <a:lstStyle/>
                    <a:p>
                      <a:pPr marL="0" lvl="0" indent="0" algn="ctr">
                        <a:lnSpc>
                          <a:spcPts val="2800"/>
                        </a:lnSpc>
                        <a:spcBef>
                          <a:spcPct val="0"/>
                        </a:spcBef>
                        <a:defRPr/>
                      </a:pPr>
                      <a:r>
                        <a:rPr lang="en-US" sz="2000">
                          <a:solidFill>
                            <a:srgbClr val="000000"/>
                          </a:solidFill>
                          <a:latin typeface="Crimson Pro"/>
                          <a:ea typeface="Crimson Pro"/>
                          <a:cs typeface="Crimson Pro"/>
                          <a:sym typeface="Crimson Pro"/>
                        </a:rPr>
                        <a:t> The chart shows a serious gender imbalance in the data industry. Policies and initiatives are needed to attract women to the industry and increase gender diversity. Gender diversity can bring many benefits to the industry, such as increased creativity and team effectiveness.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rowSpan="2">
                  <a:txBody>
                    <a:bodyPr/>
                    <a:lstStyle/>
                    <a:p>
                      <a:pPr marL="0" lvl="0" indent="0" algn="ctr">
                        <a:lnSpc>
                          <a:spcPts val="2800"/>
                        </a:lnSpc>
                        <a:spcBef>
                          <a:spcPct val="0"/>
                        </a:spcBef>
                        <a:defRPr/>
                      </a:pPr>
                      <a:r>
                        <a:rPr lang="en-US" sz="2000">
                          <a:solidFill>
                            <a:srgbClr val="000000"/>
                          </a:solidFill>
                          <a:latin typeface="Crimson Pro"/>
                          <a:ea typeface="Crimson Pro"/>
                          <a:cs typeface="Crimson Pro"/>
                          <a:sym typeface="Crimson Pro"/>
                        </a:rPr>
                        <a:t>The chart shows an age imbalance in the data industry, with younger generations in the majority. Supportive policies are needed to help older adults transition successfully and integrate experience. The age distribution may change as the industry matures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73740">
                <a:tc vMerge="1">
                  <a:txBody>
                    <a:bodyPr/>
                    <a:lstStyle/>
                    <a:p>
                      <a:pPr marL="0" lvl="0" indent="0" algn="ctr">
                        <a:lnSpc>
                          <a:spcPts val="2800"/>
                        </a:lnSpc>
                        <a:spcBef>
                          <a:spcPct val="0"/>
                        </a:spcBef>
                        <a:defRPr/>
                      </a:pPr>
                      <a:r>
                        <a:rPr lang="en-US" sz="2000">
                          <a:solidFill>
                            <a:srgbClr val="000000"/>
                          </a:solidFill>
                          <a:latin typeface="Crimson Pro"/>
                          <a:ea typeface="Crimson Pro"/>
                          <a:cs typeface="Crimson Pro"/>
                          <a:sym typeface="Crimson Pro"/>
                        </a:rPr>
                        <a:t> The chart shows a serious gender imbalance in the data industry. Policies and initiatives are needed to attract women to the industry and increase gender diversity. Gender diversity can bring many benefits to the industry, such as increased creativity and team effectiveness.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vMerge="1">
                  <a:txBody>
                    <a:bodyPr/>
                    <a:lstStyle/>
                    <a:p>
                      <a:pPr marL="0" lvl="0" indent="0" algn="ctr">
                        <a:lnSpc>
                          <a:spcPts val="2800"/>
                        </a:lnSpc>
                        <a:spcBef>
                          <a:spcPct val="0"/>
                        </a:spcBef>
                        <a:defRPr/>
                      </a:pPr>
                      <a:r>
                        <a:rPr lang="en-US" sz="2000">
                          <a:solidFill>
                            <a:srgbClr val="000000"/>
                          </a:solidFill>
                          <a:latin typeface="Crimson Pro"/>
                          <a:ea typeface="Crimson Pro"/>
                          <a:cs typeface="Crimson Pro"/>
                          <a:sym typeface="Crimson Pro"/>
                        </a:rPr>
                        <a:t>The chart shows an age imbalance in the data industry, with younger generations in the majority. Supportive policies are needed to help older adults transition successfully and integrate experience. The age distribution may change as the industry matures</a:t>
                      </a:r>
                      <a:endParaRPr lang="en-US" sz="1100"/>
                    </a:p>
                  </a:txBody>
                  <a:tcPr marL="47625" marR="47625" marT="47625" marB="476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Freeform 5"/>
          <p:cNvSpPr/>
          <p:nvPr/>
        </p:nvSpPr>
        <p:spPr>
          <a:xfrm>
            <a:off x="504216" y="3146044"/>
            <a:ext cx="7652581" cy="3626358"/>
          </a:xfrm>
          <a:custGeom>
            <a:avLst/>
            <a:gdLst/>
            <a:ahLst/>
            <a:cxnLst/>
            <a:rect l="l" t="t" r="r" b="b"/>
            <a:pathLst>
              <a:path w="7652581" h="3626358">
                <a:moveTo>
                  <a:pt x="0" y="0"/>
                </a:moveTo>
                <a:lnTo>
                  <a:pt x="7652581" y="0"/>
                </a:lnTo>
                <a:lnTo>
                  <a:pt x="7652581" y="3626358"/>
                </a:lnTo>
                <a:lnTo>
                  <a:pt x="0" y="3626358"/>
                </a:lnTo>
                <a:lnTo>
                  <a:pt x="0" y="0"/>
                </a:lnTo>
                <a:close/>
              </a:path>
            </a:pathLst>
          </a:custGeom>
          <a:blipFill>
            <a:blip r:embed="rId4"/>
            <a:stretch>
              <a:fillRect/>
            </a:stretch>
          </a:blipFill>
        </p:spPr>
      </p:sp>
      <p:sp>
        <p:nvSpPr>
          <p:cNvPr id="6" name="Freeform 6"/>
          <p:cNvSpPr/>
          <p:nvPr/>
        </p:nvSpPr>
        <p:spPr>
          <a:xfrm>
            <a:off x="10116398" y="2847931"/>
            <a:ext cx="6595276" cy="4222585"/>
          </a:xfrm>
          <a:custGeom>
            <a:avLst/>
            <a:gdLst/>
            <a:ahLst/>
            <a:cxnLst/>
            <a:rect l="l" t="t" r="r" b="b"/>
            <a:pathLst>
              <a:path w="6595276" h="4222585">
                <a:moveTo>
                  <a:pt x="0" y="0"/>
                </a:moveTo>
                <a:lnTo>
                  <a:pt x="6595276" y="0"/>
                </a:lnTo>
                <a:lnTo>
                  <a:pt x="6595276" y="4222585"/>
                </a:lnTo>
                <a:lnTo>
                  <a:pt x="0" y="4222585"/>
                </a:lnTo>
                <a:lnTo>
                  <a:pt x="0" y="0"/>
                </a:lnTo>
                <a:close/>
              </a:path>
            </a:pathLst>
          </a:custGeom>
          <a:blipFill>
            <a:blip r:embed="rId5"/>
            <a:stretch>
              <a:fillRect/>
            </a:stretch>
          </a:blipFill>
        </p:spPr>
      </p:sp>
      <p:sp>
        <p:nvSpPr>
          <p:cNvPr id="7" name="TextBox 7"/>
          <p:cNvSpPr txBox="1"/>
          <p:nvPr/>
        </p:nvSpPr>
        <p:spPr>
          <a:xfrm>
            <a:off x="0" y="-95250"/>
            <a:ext cx="9214091" cy="854075"/>
          </a:xfrm>
          <a:prstGeom prst="rect">
            <a:avLst/>
          </a:prstGeom>
        </p:spPr>
        <p:txBody>
          <a:bodyPr lIns="0" tIns="0" rIns="0" bIns="0" rtlCol="0" anchor="t">
            <a:spAutoFit/>
          </a:bodyPr>
          <a:lstStyle/>
          <a:p>
            <a:pPr algn="ctr">
              <a:lnSpc>
                <a:spcPts val="7000"/>
              </a:lnSpc>
            </a:pPr>
            <a:r>
              <a:rPr lang="en-US" sz="5000">
                <a:solidFill>
                  <a:srgbClr val="3D1E08"/>
                </a:solidFill>
                <a:latin typeface="Paytone One"/>
                <a:ea typeface="Paytone One"/>
                <a:cs typeface="Paytone One"/>
                <a:sym typeface="Paytone One"/>
              </a:rPr>
              <a:t>Visualization with R</a:t>
            </a:r>
          </a:p>
        </p:txBody>
      </p:sp>
      <p:sp>
        <p:nvSpPr>
          <p:cNvPr id="8" name="TextBox 8"/>
          <p:cNvSpPr txBox="1"/>
          <p:nvPr/>
        </p:nvSpPr>
        <p:spPr>
          <a:xfrm>
            <a:off x="12415832" y="-14001"/>
            <a:ext cx="5872168" cy="540751"/>
          </a:xfrm>
          <a:prstGeom prst="rect">
            <a:avLst/>
          </a:prstGeom>
        </p:spPr>
        <p:txBody>
          <a:bodyPr lIns="0" tIns="0" rIns="0" bIns="0" rtlCol="0" anchor="t">
            <a:spAutoFit/>
          </a:bodyPr>
          <a:lstStyle/>
          <a:p>
            <a:pPr algn="ctr">
              <a:lnSpc>
                <a:spcPts val="4461"/>
              </a:lnSpc>
            </a:pPr>
            <a:r>
              <a:rPr lang="en-US" sz="3186">
                <a:solidFill>
                  <a:srgbClr val="3D1E08"/>
                </a:solidFill>
                <a:latin typeface="Paytone One"/>
                <a:ea typeface="Paytone One"/>
                <a:cs typeface="Paytone One"/>
                <a:sym typeface="Paytone One"/>
              </a:rPr>
              <a:t>General </a:t>
            </a:r>
          </a:p>
        </p:txBody>
      </p:sp>
    </p:spTree>
  </p:cSld>
  <p:clrMapOvr>
    <a:masterClrMapping/>
  </p:clrMapOvr>
  <p:transition>
    <p:circl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1073</Words>
  <Application>Microsoft Office PowerPoint</Application>
  <PresentationFormat>Custom</PresentationFormat>
  <Paragraphs>103</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Calibri</vt:lpstr>
      <vt:lpstr>Crimson Pro Bold Italics</vt:lpstr>
      <vt:lpstr>Paytone One</vt:lpstr>
      <vt:lpstr>Crimson Pro Bold</vt:lpstr>
      <vt:lpstr>Arimo Bold</vt:lpstr>
      <vt:lpstr>Arial</vt:lpstr>
      <vt:lpstr>Canva Sans</vt:lpstr>
      <vt:lpstr>Crimson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DTA301-FinalProject-Presentation</dc:title>
  <cp:lastModifiedBy>Đinh Gia Bảo</cp:lastModifiedBy>
  <cp:revision>2</cp:revision>
  <dcterms:created xsi:type="dcterms:W3CDTF">2006-08-16T00:00:00Z</dcterms:created>
  <dcterms:modified xsi:type="dcterms:W3CDTF">2025-10-24T04:39:27Z</dcterms:modified>
  <dc:identifier>DAGUcuN5YII</dc:identifier>
</cp:coreProperties>
</file>